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2" r:id="rId3"/>
    <p:sldId id="281" r:id="rId4"/>
    <p:sldId id="257" r:id="rId5"/>
    <p:sldId id="283" r:id="rId6"/>
    <p:sldId id="258" r:id="rId7"/>
    <p:sldId id="264" r:id="rId8"/>
    <p:sldId id="263"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7" r:id="rId24"/>
    <p:sldId id="284" r:id="rId25"/>
    <p:sldId id="285" r:id="rId26"/>
    <p:sldId id="286" r:id="rId27"/>
    <p:sldId id="27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AF874-74F1-4D73-B42A-C192549C181C}" type="datetimeFigureOut">
              <a:rPr lang="en-US" smtClean="0"/>
              <a:pPr/>
              <a:t>5/31/2021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4BBA17-6178-4CFD-A569-96299043A8C9}" type="slidenum">
              <a:rPr lang="en-US" smtClean="0"/>
              <a:pPr/>
              <a:t>‹#›</a:t>
            </a:fld>
            <a:endParaRPr lang="en-US"/>
          </a:p>
        </p:txBody>
      </p:sp>
    </p:spTree>
    <p:extLst>
      <p:ext uri="{BB962C8B-B14F-4D97-AF65-F5344CB8AC3E}">
        <p14:creationId xmlns:p14="http://schemas.microsoft.com/office/powerpoint/2010/main" val="76738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3B9BDE-5F97-405F-BB31-7AF593582E6A}" type="slidenum">
              <a:rPr lang="en-US" smtClean="0"/>
              <a:pPr/>
              <a:t>18</a:t>
            </a:fld>
            <a:endParaRPr lang="en-US"/>
          </a:p>
        </p:txBody>
      </p:sp>
    </p:spTree>
    <p:extLst>
      <p:ext uri="{BB962C8B-B14F-4D97-AF65-F5344CB8AC3E}">
        <p14:creationId xmlns:p14="http://schemas.microsoft.com/office/powerpoint/2010/main" val="1377826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012503-5DFF-43A5-B350-65E0A9925DD6}"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139970318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012503-5DFF-43A5-B350-65E0A9925DD6}"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65826810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012503-5DFF-43A5-B350-65E0A9925DD6}"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30896536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012503-5DFF-43A5-B350-65E0A9925DD6}"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28056786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012503-5DFF-43A5-B350-65E0A9925DD6}" type="datetimeFigureOut">
              <a:rPr lang="en-US" smtClean="0"/>
              <a:pPr/>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6349638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012503-5DFF-43A5-B350-65E0A9925DD6}"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188717004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012503-5DFF-43A5-B350-65E0A9925DD6}" type="datetimeFigureOut">
              <a:rPr lang="en-US" smtClean="0"/>
              <a:pPr/>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47920583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012503-5DFF-43A5-B350-65E0A9925DD6}" type="datetimeFigureOut">
              <a:rPr lang="en-US" smtClean="0"/>
              <a:pPr/>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143293252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012503-5DFF-43A5-B350-65E0A9925DD6}" type="datetimeFigureOut">
              <a:rPr lang="en-US" smtClean="0"/>
              <a:pPr/>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287224459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012503-5DFF-43A5-B350-65E0A9925DD6}"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316193269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012503-5DFF-43A5-B350-65E0A9925DD6}" type="datetimeFigureOut">
              <a:rPr lang="en-US" smtClean="0"/>
              <a:pPr/>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6BB655-7279-41FF-ADDE-DF0461739F77}" type="slidenum">
              <a:rPr lang="en-US" smtClean="0"/>
              <a:pPr/>
              <a:t>‹#›</a:t>
            </a:fld>
            <a:endParaRPr lang="en-US"/>
          </a:p>
        </p:txBody>
      </p:sp>
    </p:spTree>
    <p:extLst>
      <p:ext uri="{BB962C8B-B14F-4D97-AF65-F5344CB8AC3E}">
        <p14:creationId xmlns:p14="http://schemas.microsoft.com/office/powerpoint/2010/main" val="224666212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012503-5DFF-43A5-B350-65E0A9925DD6}" type="datetimeFigureOut">
              <a:rPr lang="en-US" smtClean="0"/>
              <a:pPr/>
              <a:t>5/31/2021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6BB655-7279-41FF-ADDE-DF0461739F77}" type="slidenum">
              <a:rPr lang="en-US" smtClean="0"/>
              <a:pPr/>
              <a:t>‹#›</a:t>
            </a:fld>
            <a:endParaRPr lang="en-US"/>
          </a:p>
        </p:txBody>
      </p:sp>
    </p:spTree>
    <p:extLst>
      <p:ext uri="{BB962C8B-B14F-4D97-AF65-F5344CB8AC3E}">
        <p14:creationId xmlns:p14="http://schemas.microsoft.com/office/powerpoint/2010/main" val="3291397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4379" y="3291767"/>
            <a:ext cx="8153400" cy="3143251"/>
          </a:xfrm>
        </p:spPr>
        <p:txBody>
          <a:bodyPr>
            <a:normAutofit fontScale="90000"/>
          </a:bodyPr>
          <a:lstStyle/>
          <a:p>
            <a:r>
              <a:rPr lang="en-US" dirty="0" smtClean="0"/>
              <a:t>ASYNCHRONOUS SEQUENTIAL CIRCUITS</a:t>
            </a:r>
            <a:br>
              <a:rPr lang="en-US" dirty="0" smtClean="0"/>
            </a:br>
            <a:r>
              <a:rPr lang="en-US" dirty="0" smtClean="0"/>
              <a:t> &amp;</a:t>
            </a:r>
            <a:br>
              <a:rPr lang="en-US" dirty="0" smtClean="0"/>
            </a:br>
            <a:r>
              <a:rPr lang="en-US" dirty="0" smtClean="0"/>
              <a:t>MEMORY DEVICES</a:t>
            </a:r>
            <a:br>
              <a:rPr lang="en-US" dirty="0" smtClean="0"/>
            </a:br>
            <a:endParaRPr lang="en-US" dirty="0">
              <a:solidFill>
                <a:srgbClr val="C00000"/>
              </a:solidFill>
            </a:endParaRPr>
          </a:p>
        </p:txBody>
      </p:sp>
      <p:pic>
        <p:nvPicPr>
          <p:cNvPr id="4" name="image2.jpeg"/>
          <p:cNvPicPr/>
          <p:nvPr/>
        </p:nvPicPr>
        <p:blipFill>
          <a:blip r:embed="rId3" cstate="print"/>
          <a:stretch>
            <a:fillRect/>
          </a:stretch>
        </p:blipFill>
        <p:spPr>
          <a:xfrm>
            <a:off x="6978138" y="304800"/>
            <a:ext cx="1826895" cy="1954386"/>
          </a:xfrm>
          <a:prstGeom prst="rect">
            <a:avLst/>
          </a:prstGeom>
        </p:spPr>
      </p:pic>
      <p:pic>
        <p:nvPicPr>
          <p:cNvPr id="5" name="~PP3027.WAV">
            <a:hlinkClick r:id="" action="ppaction://media"/>
          </p:cNvPr>
          <p:cNvPicPr>
            <a:picLocks noRot="1" noChangeAspect="1"/>
          </p:cNvPicPr>
          <p:nvPr>
            <a:wavAudioFile r:embed="rId1" name="~PP3027.WAV"/>
          </p:nvPr>
        </p:nvPicPr>
        <p:blipFill>
          <a:blip r:embed="rId4"/>
          <a:stretch>
            <a:fillRect/>
          </a:stretch>
        </p:blipFill>
        <p:spPr>
          <a:xfrm>
            <a:off x="8702675" y="6416675"/>
            <a:ext cx="304800" cy="304800"/>
          </a:xfrm>
          <a:prstGeom prst="rect">
            <a:avLst/>
          </a:prstGeom>
        </p:spPr>
      </p:pic>
      <p:sp>
        <p:nvSpPr>
          <p:cNvPr id="7" name="TextBox 6"/>
          <p:cNvSpPr txBox="1"/>
          <p:nvPr/>
        </p:nvSpPr>
        <p:spPr>
          <a:xfrm>
            <a:off x="1905000" y="914400"/>
            <a:ext cx="3733800"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UNIT-5</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0036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Flow Table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199"/>
            <a:ext cx="5791200" cy="428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395897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Merger </a:t>
            </a:r>
            <a:r>
              <a:rPr lang="en-US" dirty="0"/>
              <a:t>G</a:t>
            </a:r>
            <a:r>
              <a:rPr lang="en-US" dirty="0" smtClean="0"/>
              <a:t>raph</a:t>
            </a:r>
            <a:endParaRPr lang="en-US" dirty="0"/>
          </a:p>
        </p:txBody>
      </p:sp>
      <p:sp>
        <p:nvSpPr>
          <p:cNvPr id="4" name="Flowchart: Connector 3"/>
          <p:cNvSpPr/>
          <p:nvPr/>
        </p:nvSpPr>
        <p:spPr>
          <a:xfrm>
            <a:off x="3048000" y="3429000"/>
            <a:ext cx="45719"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4419600" y="23622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5791200" y="342900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5638800" y="472440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3276600" y="47244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4419600" y="51816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962400" y="1884370"/>
            <a:ext cx="533400" cy="461665"/>
          </a:xfrm>
          <a:prstGeom prst="rect">
            <a:avLst/>
          </a:prstGeom>
          <a:noFill/>
        </p:spPr>
        <p:txBody>
          <a:bodyPr wrap="square" rtlCol="0">
            <a:spAutoFit/>
          </a:bodyPr>
          <a:lstStyle/>
          <a:p>
            <a:r>
              <a:rPr lang="en-US" sz="2400" b="1" dirty="0">
                <a:solidFill>
                  <a:schemeClr val="tx1">
                    <a:lumMod val="85000"/>
                    <a:lumOff val="15000"/>
                  </a:schemeClr>
                </a:solidFill>
              </a:rPr>
              <a:t>A</a:t>
            </a:r>
          </a:p>
        </p:txBody>
      </p:sp>
      <p:sp>
        <p:nvSpPr>
          <p:cNvPr id="11" name="TextBox 10"/>
          <p:cNvSpPr txBox="1"/>
          <p:nvPr/>
        </p:nvSpPr>
        <p:spPr>
          <a:xfrm>
            <a:off x="2506980" y="3413760"/>
            <a:ext cx="533400" cy="461665"/>
          </a:xfrm>
          <a:prstGeom prst="rect">
            <a:avLst/>
          </a:prstGeom>
          <a:noFill/>
        </p:spPr>
        <p:txBody>
          <a:bodyPr wrap="square" rtlCol="0">
            <a:spAutoFit/>
          </a:bodyPr>
          <a:lstStyle/>
          <a:p>
            <a:r>
              <a:rPr lang="en-US" sz="2400" b="1" dirty="0" smtClean="0">
                <a:solidFill>
                  <a:schemeClr val="tx1">
                    <a:lumMod val="85000"/>
                    <a:lumOff val="15000"/>
                  </a:schemeClr>
                </a:solidFill>
              </a:rPr>
              <a:t>F</a:t>
            </a:r>
            <a:endParaRPr lang="en-US" sz="2400" b="1" dirty="0">
              <a:solidFill>
                <a:schemeClr val="tx1">
                  <a:lumMod val="85000"/>
                  <a:lumOff val="15000"/>
                </a:schemeClr>
              </a:solidFill>
            </a:endParaRPr>
          </a:p>
        </p:txBody>
      </p:sp>
      <p:sp>
        <p:nvSpPr>
          <p:cNvPr id="12" name="TextBox 11"/>
          <p:cNvSpPr txBox="1"/>
          <p:nvPr/>
        </p:nvSpPr>
        <p:spPr>
          <a:xfrm>
            <a:off x="2773680" y="4539286"/>
            <a:ext cx="533400" cy="461665"/>
          </a:xfrm>
          <a:prstGeom prst="rect">
            <a:avLst/>
          </a:prstGeom>
          <a:noFill/>
        </p:spPr>
        <p:txBody>
          <a:bodyPr wrap="square" rtlCol="0">
            <a:spAutoFit/>
          </a:bodyPr>
          <a:lstStyle/>
          <a:p>
            <a:r>
              <a:rPr lang="en-US" sz="2400" b="1" dirty="0" smtClean="0">
                <a:solidFill>
                  <a:schemeClr val="tx1">
                    <a:lumMod val="85000"/>
                    <a:lumOff val="15000"/>
                  </a:schemeClr>
                </a:solidFill>
              </a:rPr>
              <a:t>E</a:t>
            </a:r>
            <a:endParaRPr lang="en-US" sz="2400" b="1" dirty="0">
              <a:solidFill>
                <a:schemeClr val="tx1">
                  <a:lumMod val="85000"/>
                  <a:lumOff val="15000"/>
                </a:schemeClr>
              </a:solidFill>
            </a:endParaRPr>
          </a:p>
        </p:txBody>
      </p:sp>
      <p:sp>
        <p:nvSpPr>
          <p:cNvPr id="13" name="TextBox 12"/>
          <p:cNvSpPr txBox="1"/>
          <p:nvPr/>
        </p:nvSpPr>
        <p:spPr>
          <a:xfrm>
            <a:off x="4500071" y="5204459"/>
            <a:ext cx="533400" cy="461665"/>
          </a:xfrm>
          <a:prstGeom prst="rect">
            <a:avLst/>
          </a:prstGeom>
          <a:noFill/>
        </p:spPr>
        <p:txBody>
          <a:bodyPr wrap="square" rtlCol="0">
            <a:spAutoFit/>
          </a:bodyPr>
          <a:lstStyle/>
          <a:p>
            <a:r>
              <a:rPr lang="en-US" sz="2400" b="1" dirty="0" smtClean="0">
                <a:solidFill>
                  <a:schemeClr val="tx1">
                    <a:lumMod val="85000"/>
                    <a:lumOff val="15000"/>
                  </a:schemeClr>
                </a:solidFill>
              </a:rPr>
              <a:t>D</a:t>
            </a:r>
            <a:endParaRPr lang="en-US" sz="2400" b="1" dirty="0">
              <a:solidFill>
                <a:schemeClr val="tx1">
                  <a:lumMod val="85000"/>
                  <a:lumOff val="15000"/>
                </a:schemeClr>
              </a:solidFill>
            </a:endParaRPr>
          </a:p>
        </p:txBody>
      </p:sp>
      <p:sp>
        <p:nvSpPr>
          <p:cNvPr id="14" name="TextBox 13"/>
          <p:cNvSpPr txBox="1"/>
          <p:nvPr/>
        </p:nvSpPr>
        <p:spPr>
          <a:xfrm>
            <a:off x="5791200" y="4539286"/>
            <a:ext cx="533400" cy="461665"/>
          </a:xfrm>
          <a:prstGeom prst="rect">
            <a:avLst/>
          </a:prstGeom>
          <a:noFill/>
        </p:spPr>
        <p:txBody>
          <a:bodyPr wrap="square" rtlCol="0">
            <a:spAutoFit/>
          </a:bodyPr>
          <a:lstStyle/>
          <a:p>
            <a:r>
              <a:rPr lang="en-US" sz="2400" b="1" dirty="0" smtClean="0">
                <a:solidFill>
                  <a:schemeClr val="tx1">
                    <a:lumMod val="85000"/>
                    <a:lumOff val="15000"/>
                  </a:schemeClr>
                </a:solidFill>
              </a:rPr>
              <a:t>C</a:t>
            </a:r>
            <a:endParaRPr lang="en-US" sz="2400" b="1" dirty="0">
              <a:solidFill>
                <a:schemeClr val="tx1">
                  <a:lumMod val="85000"/>
                  <a:lumOff val="15000"/>
                </a:schemeClr>
              </a:solidFill>
            </a:endParaRPr>
          </a:p>
        </p:txBody>
      </p:sp>
      <p:sp>
        <p:nvSpPr>
          <p:cNvPr id="15" name="TextBox 14"/>
          <p:cNvSpPr txBox="1"/>
          <p:nvPr/>
        </p:nvSpPr>
        <p:spPr>
          <a:xfrm>
            <a:off x="5928359" y="3274367"/>
            <a:ext cx="533400" cy="461665"/>
          </a:xfrm>
          <a:prstGeom prst="rect">
            <a:avLst/>
          </a:prstGeom>
          <a:noFill/>
        </p:spPr>
        <p:txBody>
          <a:bodyPr wrap="square" rtlCol="0">
            <a:spAutoFit/>
          </a:bodyPr>
          <a:lstStyle/>
          <a:p>
            <a:r>
              <a:rPr lang="en-US" sz="2400" b="1" dirty="0" smtClean="0">
                <a:solidFill>
                  <a:schemeClr val="tx1">
                    <a:lumMod val="85000"/>
                    <a:lumOff val="15000"/>
                  </a:schemeClr>
                </a:solidFill>
              </a:rPr>
              <a:t>B</a:t>
            </a:r>
            <a:endParaRPr lang="en-US" sz="2400" b="1" dirty="0">
              <a:solidFill>
                <a:schemeClr val="tx1">
                  <a:lumMod val="85000"/>
                  <a:lumOff val="15000"/>
                </a:schemeClr>
              </a:solidFill>
            </a:endParaRPr>
          </a:p>
        </p:txBody>
      </p:sp>
      <p:cxnSp>
        <p:nvCxnSpPr>
          <p:cNvPr id="19" name="Straight Connector 18"/>
          <p:cNvCxnSpPr/>
          <p:nvPr/>
        </p:nvCxnSpPr>
        <p:spPr>
          <a:xfrm>
            <a:off x="4481484" y="2346035"/>
            <a:ext cx="1378295" cy="1105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4"/>
          </p:cNvCxnSpPr>
          <p:nvPr/>
        </p:nvCxnSpPr>
        <p:spPr>
          <a:xfrm flipH="1">
            <a:off x="5684519" y="3474719"/>
            <a:ext cx="129541"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418676" y="2346035"/>
            <a:ext cx="1220124" cy="2401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4" idx="2"/>
            <a:endCxn id="9" idx="1"/>
          </p:cNvCxnSpPr>
          <p:nvPr/>
        </p:nvCxnSpPr>
        <p:spPr>
          <a:xfrm>
            <a:off x="3048000" y="3467100"/>
            <a:ext cx="1382759" cy="1721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24214" y="3446279"/>
            <a:ext cx="260005" cy="132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 idx="6"/>
            <a:endCxn id="9" idx="1"/>
          </p:cNvCxnSpPr>
          <p:nvPr/>
        </p:nvCxnSpPr>
        <p:spPr>
          <a:xfrm>
            <a:off x="3352800" y="4747260"/>
            <a:ext cx="1077959" cy="44103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814059" y="1524000"/>
            <a:ext cx="2567941" cy="369332"/>
          </a:xfrm>
          <a:prstGeom prst="rect">
            <a:avLst/>
          </a:prstGeom>
          <a:noFill/>
        </p:spPr>
        <p:txBody>
          <a:bodyPr wrap="square" rtlCol="0">
            <a:spAutoFit/>
          </a:bodyPr>
          <a:lstStyle/>
          <a:p>
            <a:r>
              <a:rPr lang="en-US" dirty="0" smtClean="0"/>
              <a:t>A,B,C    OUTPUT=0</a:t>
            </a:r>
            <a:endParaRPr lang="en-US" dirty="0"/>
          </a:p>
        </p:txBody>
      </p:sp>
      <p:sp>
        <p:nvSpPr>
          <p:cNvPr id="33" name="TextBox 32"/>
          <p:cNvSpPr txBox="1"/>
          <p:nvPr/>
        </p:nvSpPr>
        <p:spPr>
          <a:xfrm>
            <a:off x="236219" y="4169954"/>
            <a:ext cx="2567941" cy="369332"/>
          </a:xfrm>
          <a:prstGeom prst="rect">
            <a:avLst/>
          </a:prstGeom>
          <a:noFill/>
        </p:spPr>
        <p:txBody>
          <a:bodyPr wrap="square" rtlCol="0">
            <a:spAutoFit/>
          </a:bodyPr>
          <a:lstStyle/>
          <a:p>
            <a:r>
              <a:rPr lang="en-US" dirty="0" smtClean="0"/>
              <a:t>D,E,F    OUTPUT=1</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562" y="3887962"/>
            <a:ext cx="2165998" cy="93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930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circle(in)">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circle(in)">
                                      <p:cBhvr>
                                        <p:cTn id="47" dur="2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heel(1)">
                                      <p:cBhvr>
                                        <p:cTn id="52" dur="20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circle(in)">
                                      <p:cBhvr>
                                        <p:cTn id="57" dur="20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heel(1)">
                                      <p:cBhvr>
                                        <p:cTn id="62" dur="20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heel(1)">
                                      <p:cBhvr>
                                        <p:cTn id="67" dur="20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down)">
                                      <p:cBhvr>
                                        <p:cTn id="72" dur="1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1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down)">
                                      <p:cBhvr>
                                        <p:cTn id="82" dur="20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1"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heel(1)">
                                      <p:cBhvr>
                                        <p:cTn id="87" dur="20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down)">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21" presetClass="entr" presetSubtype="1" fill="hold" nodeType="clickEffect">
                                  <p:stCondLst>
                                    <p:cond delay="0"/>
                                  </p:stCondLst>
                                  <p:childTnLst>
                                    <p:set>
                                      <p:cBhvr>
                                        <p:cTn id="106" dur="1" fill="hold">
                                          <p:stCondLst>
                                            <p:cond delay="0"/>
                                          </p:stCondLst>
                                        </p:cTn>
                                        <p:tgtEl>
                                          <p:spTgt spid="2050"/>
                                        </p:tgtEl>
                                        <p:attrNameLst>
                                          <p:attrName>style.visibility</p:attrName>
                                        </p:attrNameLst>
                                      </p:cBhvr>
                                      <p:to>
                                        <p:strVal val="visible"/>
                                      </p:to>
                                    </p:set>
                                    <p:animEffect transition="in" filter="wheel(1)">
                                      <p:cBhvr>
                                        <p:cTn id="10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Reduced Flow Table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2514600"/>
            <a:ext cx="490970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1905000"/>
            <a:ext cx="6629400" cy="369332"/>
          </a:xfrm>
          <a:prstGeom prst="rect">
            <a:avLst/>
          </a:prstGeom>
          <a:noFill/>
        </p:spPr>
        <p:txBody>
          <a:bodyPr wrap="square" rtlCol="0">
            <a:spAutoFit/>
          </a:bodyPr>
          <a:lstStyle/>
          <a:p>
            <a:r>
              <a:rPr lang="en-US" dirty="0" smtClean="0"/>
              <a:t>From the Primitive Flow table   substitute  instead of  present </a:t>
            </a:r>
            <a:r>
              <a:rPr lang="en-US" dirty="0"/>
              <a:t>s</a:t>
            </a:r>
            <a:r>
              <a:rPr lang="en-US" dirty="0" smtClean="0"/>
              <a:t>tate</a:t>
            </a:r>
            <a:endParaRPr lang="en-US" dirty="0"/>
          </a:p>
        </p:txBody>
      </p:sp>
    </p:spTree>
    <p:extLst>
      <p:ext uri="{BB962C8B-B14F-4D97-AF65-F5344CB8AC3E}">
        <p14:creationId xmlns:p14="http://schemas.microsoft.com/office/powerpoint/2010/main" val="122190319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Table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505200"/>
            <a:ext cx="5334000" cy="243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447800" y="1295400"/>
            <a:ext cx="6629400" cy="369332"/>
          </a:xfrm>
          <a:prstGeom prst="rect">
            <a:avLst/>
          </a:prstGeom>
          <a:noFill/>
        </p:spPr>
        <p:txBody>
          <a:bodyPr wrap="square" rtlCol="0">
            <a:spAutoFit/>
          </a:bodyPr>
          <a:lstStyle/>
          <a:p>
            <a:r>
              <a:rPr lang="en-US" dirty="0" smtClean="0"/>
              <a:t>From the Reduced Flow table   substitute  instead of  present state</a:t>
            </a:r>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614" y="2703793"/>
            <a:ext cx="481137" cy="503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244340" y="3103604"/>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89220" y="2811216"/>
            <a:ext cx="381000" cy="584775"/>
          </a:xfrm>
          <a:prstGeom prst="rect">
            <a:avLst/>
          </a:prstGeom>
          <a:noFill/>
        </p:spPr>
        <p:txBody>
          <a:bodyPr wrap="square" rtlCol="0">
            <a:spAutoFit/>
          </a:bodyPr>
          <a:lstStyle/>
          <a:p>
            <a:r>
              <a:rPr lang="en-US" sz="3200" dirty="0" smtClean="0"/>
              <a:t>1</a:t>
            </a:r>
            <a:endParaRPr lang="en-US" sz="3200" dirty="0"/>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234" y="2129508"/>
            <a:ext cx="640392" cy="68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4244340" y="2470362"/>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28260" y="2094936"/>
            <a:ext cx="381000" cy="584775"/>
          </a:xfrm>
          <a:prstGeom prst="rect">
            <a:avLst/>
          </a:prstGeom>
          <a:noFill/>
        </p:spPr>
        <p:txBody>
          <a:bodyPr wrap="square" rtlCol="0">
            <a:spAutoFit/>
          </a:bodyPr>
          <a:lstStyle/>
          <a:p>
            <a:r>
              <a:rPr lang="en-US" sz="3200" dirty="0" smtClean="0"/>
              <a:t>0</a:t>
            </a:r>
            <a:endParaRPr lang="en-US" sz="3200" dirty="0"/>
          </a:p>
        </p:txBody>
      </p:sp>
    </p:spTree>
    <p:extLst>
      <p:ext uri="{BB962C8B-B14F-4D97-AF65-F5344CB8AC3E}">
        <p14:creationId xmlns:p14="http://schemas.microsoft.com/office/powerpoint/2010/main" val="405523475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lstStyle/>
          <a:p>
            <a:r>
              <a:rPr lang="en-US" dirty="0" smtClean="0"/>
              <a:t>Traditional Method</a:t>
            </a:r>
          </a:p>
          <a:p>
            <a:r>
              <a:rPr lang="en-US" dirty="0" smtClean="0"/>
              <a:t>Implementation using SR Latch</a:t>
            </a:r>
            <a:endParaRPr lang="en-US" dirty="0"/>
          </a:p>
        </p:txBody>
      </p:sp>
    </p:spTree>
    <p:extLst>
      <p:ext uri="{BB962C8B-B14F-4D97-AF65-F5344CB8AC3E}">
        <p14:creationId xmlns:p14="http://schemas.microsoft.com/office/powerpoint/2010/main" val="9817770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Traditional Method</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0315" y="1851421"/>
            <a:ext cx="3214693" cy="240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4837" y="1385798"/>
            <a:ext cx="3657600" cy="584775"/>
          </a:xfrm>
          <a:prstGeom prst="rect">
            <a:avLst/>
          </a:prstGeom>
          <a:noFill/>
        </p:spPr>
        <p:txBody>
          <a:bodyPr wrap="square" rtlCol="0">
            <a:spAutoFit/>
          </a:bodyPr>
          <a:lstStyle/>
          <a:p>
            <a:r>
              <a:rPr lang="en-US" sz="3200" dirty="0" smtClean="0"/>
              <a:t>K-map Simplification</a:t>
            </a:r>
            <a:endParaRPr lang="en-US" sz="3200" dirty="0"/>
          </a:p>
        </p:txBody>
      </p:sp>
      <p:sp>
        <p:nvSpPr>
          <p:cNvPr id="5" name="TextBox 4"/>
          <p:cNvSpPr txBox="1"/>
          <p:nvPr/>
        </p:nvSpPr>
        <p:spPr>
          <a:xfrm>
            <a:off x="381000" y="2133600"/>
            <a:ext cx="1371600" cy="369332"/>
          </a:xfrm>
          <a:prstGeom prst="rect">
            <a:avLst/>
          </a:prstGeom>
          <a:noFill/>
        </p:spPr>
        <p:txBody>
          <a:bodyPr wrap="square" rtlCol="0">
            <a:spAutoFit/>
          </a:bodyPr>
          <a:lstStyle/>
          <a:p>
            <a:r>
              <a:rPr lang="en-US" dirty="0" smtClean="0"/>
              <a:t>Next state</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62" y="4259133"/>
            <a:ext cx="3048000" cy="2337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44214" y="4796581"/>
            <a:ext cx="1371600" cy="369332"/>
          </a:xfrm>
          <a:prstGeom prst="rect">
            <a:avLst/>
          </a:prstGeom>
          <a:noFill/>
        </p:spPr>
        <p:txBody>
          <a:bodyPr wrap="square" rtlCol="0">
            <a:spAutoFit/>
          </a:bodyPr>
          <a:lstStyle/>
          <a:p>
            <a:r>
              <a:rPr lang="en-US" dirty="0" smtClean="0"/>
              <a:t>Output</a:t>
            </a:r>
            <a:endParaRPr lang="en-US" dirty="0"/>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248" y="2141483"/>
            <a:ext cx="1828800" cy="677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4838" y="2819400"/>
            <a:ext cx="4729162" cy="3543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7744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3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wheel(1)">
                                      <p:cBhvr>
                                        <p:cTn id="12" dur="625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wipe(down)">
                                      <p:cBhvr>
                                        <p:cTn id="17" dur="175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125"/>
                                        </p:tgtEl>
                                        <p:attrNameLst>
                                          <p:attrName>style.visibility</p:attrName>
                                        </p:attrNameLst>
                                      </p:cBhvr>
                                      <p:to>
                                        <p:strVal val="visible"/>
                                      </p:to>
                                    </p:set>
                                    <p:animEffect transition="in" filter="wipe(down)">
                                      <p:cBhvr>
                                        <p:cTn id="22" dur="575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639762"/>
          </a:xfrm>
        </p:spPr>
        <p:txBody>
          <a:bodyPr>
            <a:normAutofit fontScale="90000"/>
          </a:bodyPr>
          <a:lstStyle/>
          <a:p>
            <a:r>
              <a:rPr lang="en-US" dirty="0" smtClean="0"/>
              <a:t>Implementation using SR Latch</a:t>
            </a:r>
            <a:br>
              <a:rPr lang="en-US" dirty="0" smtClean="0"/>
            </a:b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270" y="914400"/>
            <a:ext cx="277585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927270" y="2286000"/>
            <a:ext cx="2971800" cy="461665"/>
          </a:xfrm>
          <a:prstGeom prst="rect">
            <a:avLst/>
          </a:prstGeom>
          <a:noFill/>
        </p:spPr>
        <p:txBody>
          <a:bodyPr wrap="square" rtlCol="0">
            <a:spAutoFit/>
          </a:bodyPr>
          <a:lstStyle/>
          <a:p>
            <a:r>
              <a:rPr lang="en-US" sz="2400" dirty="0" smtClean="0"/>
              <a:t>Excitation Table</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3105622796"/>
              </p:ext>
            </p:extLst>
          </p:nvPr>
        </p:nvGraphicFramePr>
        <p:xfrm>
          <a:off x="533402" y="944880"/>
          <a:ext cx="4800599" cy="5075984"/>
        </p:xfrm>
        <a:graphic>
          <a:graphicData uri="http://schemas.openxmlformats.org/drawingml/2006/table">
            <a:tbl>
              <a:tblPr firstRow="1" bandRow="1">
                <a:tableStyleId>{5C22544A-7EE6-4342-B048-85BDC9FD1C3A}</a:tableStyleId>
              </a:tblPr>
              <a:tblGrid>
                <a:gridCol w="900111"/>
                <a:gridCol w="1050132"/>
                <a:gridCol w="900113"/>
                <a:gridCol w="1050132"/>
                <a:gridCol w="900111"/>
              </a:tblGrid>
              <a:tr h="639014">
                <a:tc>
                  <a:txBody>
                    <a:bodyPr/>
                    <a:lstStyle/>
                    <a:p>
                      <a:pPr algn="ctr"/>
                      <a:r>
                        <a:rPr lang="en-US" dirty="0" smtClean="0">
                          <a:solidFill>
                            <a:schemeClr val="tx1"/>
                          </a:solidFill>
                        </a:rPr>
                        <a:t>Input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F</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effectLst/>
                          <a:latin typeface="+mn-lt"/>
                          <a:ea typeface="+mn-ea"/>
                          <a:cs typeface="+mn-cs"/>
                        </a:rPr>
                        <a:t>F</a:t>
                      </a:r>
                      <a:r>
                        <a:rPr lang="en-US" sz="1800" b="1" kern="1200" baseline="30000" dirty="0" smtClean="0">
                          <a:solidFill>
                            <a:schemeClr val="tx1"/>
                          </a:solidFill>
                          <a:effectLst/>
                          <a:latin typeface="+mn-lt"/>
                          <a:ea typeface="+mn-ea"/>
                          <a:cs typeface="+mn-cs"/>
                        </a:rPr>
                        <a:t>+</a:t>
                      </a:r>
                      <a:endParaRPr lang="en-US" sz="1800" b="1" kern="1200" dirty="0" smtClean="0">
                        <a:solidFill>
                          <a:schemeClr val="tx1"/>
                        </a:solidFill>
                        <a:effectLst/>
                        <a:latin typeface="+mn-lt"/>
                        <a:ea typeface="+mn-ea"/>
                        <a:cs typeface="+mn-cs"/>
                      </a:endParaRPr>
                    </a:p>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00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01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11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10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00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01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11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54488">
                <a:tc>
                  <a:txBody>
                    <a:bodyPr/>
                    <a:lstStyle/>
                    <a:p>
                      <a:pPr algn="ctr"/>
                      <a:r>
                        <a:rPr lang="en-US" dirty="0" smtClean="0">
                          <a:solidFill>
                            <a:schemeClr val="tx1"/>
                          </a:solidFill>
                        </a:rPr>
                        <a:t>10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X</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048000"/>
            <a:ext cx="3810000" cy="173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99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Implementation using SR Latch</a:t>
            </a:r>
            <a:br>
              <a:rPr lang="en-US" dirty="0" smtClean="0"/>
            </a:br>
            <a:endParaRPr lang="en-US" dirty="0"/>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914400"/>
            <a:ext cx="790956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522220" y="3048000"/>
            <a:ext cx="3657600" cy="461665"/>
          </a:xfrm>
          <a:prstGeom prst="rect">
            <a:avLst/>
          </a:prstGeom>
          <a:noFill/>
        </p:spPr>
        <p:txBody>
          <a:bodyPr wrap="square" rtlCol="0">
            <a:spAutoFit/>
          </a:bodyPr>
          <a:lstStyle/>
          <a:p>
            <a:r>
              <a:rPr lang="en-US" sz="2400" dirty="0" smtClean="0"/>
              <a:t>K-map Simplification</a:t>
            </a:r>
            <a:endParaRPr lang="en-US" sz="2400" dirty="0"/>
          </a:p>
        </p:txBody>
      </p:sp>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835" y="4038600"/>
            <a:ext cx="7583530" cy="174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657600" y="6019800"/>
            <a:ext cx="2667000" cy="461665"/>
          </a:xfrm>
          <a:prstGeom prst="rect">
            <a:avLst/>
          </a:prstGeom>
          <a:noFill/>
        </p:spPr>
        <p:txBody>
          <a:bodyPr wrap="square" rtlCol="0">
            <a:spAutoFit/>
          </a:bodyPr>
          <a:lstStyle/>
          <a:p>
            <a:r>
              <a:rPr lang="en-US" sz="2400" dirty="0" smtClean="0"/>
              <a:t>Logic Diagram</a:t>
            </a:r>
            <a:endParaRPr lang="en-US" sz="2400" dirty="0"/>
          </a:p>
        </p:txBody>
      </p:sp>
    </p:spTree>
    <p:extLst>
      <p:ext uri="{BB962C8B-B14F-4D97-AF65-F5344CB8AC3E}">
        <p14:creationId xmlns:p14="http://schemas.microsoft.com/office/powerpoint/2010/main" val="90383127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Condition</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When two or more binary state variable change </a:t>
            </a:r>
            <a:r>
              <a:rPr lang="en-US" dirty="0"/>
              <a:t>their value in </a:t>
            </a:r>
            <a:r>
              <a:rPr lang="en-US" dirty="0" smtClean="0"/>
              <a:t>response to a change in a input variable ,</a:t>
            </a:r>
            <a:r>
              <a:rPr lang="en-US" dirty="0" smtClean="0">
                <a:solidFill>
                  <a:srgbClr val="C00000"/>
                </a:solidFill>
              </a:rPr>
              <a:t>race condition </a:t>
            </a:r>
            <a:r>
              <a:rPr lang="en-US" dirty="0" smtClean="0"/>
              <a:t>occur in an asynchronous sequential circuit.</a:t>
            </a:r>
          </a:p>
          <a:p>
            <a:pPr algn="just"/>
            <a:r>
              <a:rPr lang="en-US" dirty="0" smtClean="0"/>
              <a:t>In case of unequal delays, a race condition may cause the state variable to change in an unpredictable manner.</a:t>
            </a:r>
          </a:p>
          <a:p>
            <a:pPr marL="0" indent="0" algn="just">
              <a:buNone/>
            </a:pPr>
            <a:r>
              <a:rPr lang="en-US" u="sng" dirty="0" smtClean="0"/>
              <a:t>Example:  </a:t>
            </a:r>
            <a:r>
              <a:rPr lang="en-US" dirty="0" smtClean="0"/>
              <a:t>IF </a:t>
            </a:r>
            <a:r>
              <a:rPr lang="en-US" dirty="0" smtClean="0">
                <a:solidFill>
                  <a:srgbClr val="C00000"/>
                </a:solidFill>
              </a:rPr>
              <a:t>00------11  </a:t>
            </a:r>
            <a:r>
              <a:rPr lang="en-US" dirty="0" smtClean="0"/>
              <a:t>then the race condition occur when </a:t>
            </a:r>
            <a:r>
              <a:rPr lang="en-US" dirty="0" smtClean="0">
                <a:solidFill>
                  <a:srgbClr val="C00000"/>
                </a:solidFill>
              </a:rPr>
              <a:t>00-----01------11 </a:t>
            </a:r>
            <a:r>
              <a:rPr lang="en-US" dirty="0" smtClean="0"/>
              <a:t>or  </a:t>
            </a:r>
            <a:r>
              <a:rPr lang="en-US" dirty="0" smtClean="0">
                <a:solidFill>
                  <a:srgbClr val="C00000"/>
                </a:solidFill>
              </a:rPr>
              <a:t>00-------10-------11</a:t>
            </a:r>
            <a:endParaRPr lang="en-US" dirty="0">
              <a:solidFill>
                <a:srgbClr val="C00000"/>
              </a:solidFill>
            </a:endParaRPr>
          </a:p>
        </p:txBody>
      </p:sp>
    </p:spTree>
    <p:extLst>
      <p:ext uri="{BB962C8B-B14F-4D97-AF65-F5344CB8AC3E}">
        <p14:creationId xmlns:p14="http://schemas.microsoft.com/office/powerpoint/2010/main" val="272405184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and Non-Critical Races</a:t>
            </a:r>
            <a:endParaRPr lang="en-US" dirty="0"/>
          </a:p>
        </p:txBody>
      </p:sp>
      <p:sp>
        <p:nvSpPr>
          <p:cNvPr id="3" name="Content Placeholder 2"/>
          <p:cNvSpPr>
            <a:spLocks noGrp="1"/>
          </p:cNvSpPr>
          <p:nvPr>
            <p:ph idx="1"/>
          </p:nvPr>
        </p:nvSpPr>
        <p:spPr/>
        <p:txBody>
          <a:bodyPr/>
          <a:lstStyle/>
          <a:p>
            <a:pPr algn="just"/>
            <a:r>
              <a:rPr lang="en-US" dirty="0" smtClean="0"/>
              <a:t>If the final stable state that the circuit reaches </a:t>
            </a:r>
            <a:r>
              <a:rPr lang="en-US" dirty="0" err="1" smtClean="0"/>
              <a:t>doesnot</a:t>
            </a:r>
            <a:r>
              <a:rPr lang="en-US" dirty="0" smtClean="0"/>
              <a:t> depend on the order in which the state variable changes ,the race condition is </a:t>
            </a:r>
            <a:r>
              <a:rPr lang="en-US" dirty="0" smtClean="0">
                <a:solidFill>
                  <a:srgbClr val="C00000"/>
                </a:solidFill>
              </a:rPr>
              <a:t>not harmful </a:t>
            </a:r>
            <a:r>
              <a:rPr lang="en-US" dirty="0" smtClean="0"/>
              <a:t>and it is called a </a:t>
            </a:r>
            <a:r>
              <a:rPr lang="en-US" dirty="0" smtClean="0">
                <a:solidFill>
                  <a:srgbClr val="C00000"/>
                </a:solidFill>
              </a:rPr>
              <a:t>non-critical races</a:t>
            </a:r>
          </a:p>
          <a:p>
            <a:pPr algn="just"/>
            <a:r>
              <a:rPr lang="en-US" dirty="0"/>
              <a:t>If the final stable state </a:t>
            </a:r>
            <a:r>
              <a:rPr lang="en-US" dirty="0" smtClean="0"/>
              <a:t> depends </a:t>
            </a:r>
            <a:r>
              <a:rPr lang="en-US" dirty="0"/>
              <a:t>on the order in which the state variable changes ,the race condition is </a:t>
            </a:r>
            <a:r>
              <a:rPr lang="en-US" dirty="0" smtClean="0">
                <a:solidFill>
                  <a:srgbClr val="C00000"/>
                </a:solidFill>
              </a:rPr>
              <a:t>harmful </a:t>
            </a:r>
            <a:r>
              <a:rPr lang="en-US" dirty="0"/>
              <a:t>and it is called a </a:t>
            </a:r>
            <a:r>
              <a:rPr lang="en-US" dirty="0" smtClean="0">
                <a:solidFill>
                  <a:srgbClr val="C00000"/>
                </a:solidFill>
              </a:rPr>
              <a:t>critical </a:t>
            </a:r>
            <a:r>
              <a:rPr lang="en-US" dirty="0">
                <a:solidFill>
                  <a:srgbClr val="C00000"/>
                </a:solidFill>
              </a:rPr>
              <a:t>races</a:t>
            </a:r>
          </a:p>
          <a:p>
            <a:pPr algn="just"/>
            <a:endParaRPr lang="en-US" dirty="0">
              <a:solidFill>
                <a:srgbClr val="C00000"/>
              </a:solidFill>
            </a:endParaRPr>
          </a:p>
        </p:txBody>
      </p:sp>
    </p:spTree>
    <p:extLst>
      <p:ext uri="{BB962C8B-B14F-4D97-AF65-F5344CB8AC3E}">
        <p14:creationId xmlns:p14="http://schemas.microsoft.com/office/powerpoint/2010/main" val="359274559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Outcome</a:t>
            </a:r>
            <a:endParaRPr lang="en-US" dirty="0"/>
          </a:p>
        </p:txBody>
      </p:sp>
      <p:sp>
        <p:nvSpPr>
          <p:cNvPr id="3" name="Content Placeholder 2"/>
          <p:cNvSpPr>
            <a:spLocks noGrp="1"/>
          </p:cNvSpPr>
          <p:nvPr>
            <p:ph idx="1"/>
          </p:nvPr>
        </p:nvSpPr>
        <p:spPr/>
        <p:txBody>
          <a:bodyPr/>
          <a:lstStyle/>
          <a:p>
            <a:r>
              <a:rPr lang="en-US" dirty="0" smtClean="0"/>
              <a:t>Need of the Asynchronous Sequential circuit and its design procedure</a:t>
            </a:r>
          </a:p>
          <a:p>
            <a:r>
              <a:rPr lang="en-US" dirty="0" smtClean="0"/>
              <a:t>Compare the Critical and Non-critical races and methods to overcome critical races</a:t>
            </a:r>
          </a:p>
          <a:p>
            <a:r>
              <a:rPr lang="en-US" dirty="0" smtClean="0"/>
              <a:t>Knowledge about memory devices</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Propagation Delay</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7877" y="1752600"/>
            <a:ext cx="5783923" cy="341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67000" y="1524000"/>
            <a:ext cx="1676400" cy="381000"/>
          </a:xfrm>
          <a:prstGeom prst="rect">
            <a:avLst/>
          </a:prstGeom>
          <a:noFill/>
        </p:spPr>
        <p:txBody>
          <a:bodyPr wrap="square" rtlCol="0">
            <a:spAutoFit/>
          </a:bodyPr>
          <a:lstStyle/>
          <a:p>
            <a:r>
              <a:rPr lang="en-US" dirty="0" smtClean="0"/>
              <a:t>Example</a:t>
            </a:r>
            <a:endParaRPr lang="en-US" dirty="0"/>
          </a:p>
        </p:txBody>
      </p:sp>
      <p:sp>
        <p:nvSpPr>
          <p:cNvPr id="7" name="Rectangle 6"/>
          <p:cNvSpPr/>
          <p:nvPr/>
        </p:nvSpPr>
        <p:spPr>
          <a:xfrm>
            <a:off x="838200" y="5638800"/>
            <a:ext cx="8001000" cy="646331"/>
          </a:xfrm>
          <a:prstGeom prst="rect">
            <a:avLst/>
          </a:prstGeom>
        </p:spPr>
        <p:txBody>
          <a:bodyPr wrap="square">
            <a:spAutoFit/>
          </a:bodyPr>
          <a:lstStyle/>
          <a:p>
            <a:r>
              <a:rPr lang="en-US" b="1" dirty="0"/>
              <a:t>Propagation delay</a:t>
            </a:r>
            <a:r>
              <a:rPr lang="en-US" dirty="0"/>
              <a:t> is the length of time taken for the quantity of interest to reach its destination. </a:t>
            </a:r>
          </a:p>
        </p:txBody>
      </p:sp>
      <p:cxnSp>
        <p:nvCxnSpPr>
          <p:cNvPr id="12" name="Straight Arrow Connector 11"/>
          <p:cNvCxnSpPr/>
          <p:nvPr/>
        </p:nvCxnSpPr>
        <p:spPr>
          <a:xfrm rot="10800000" flipV="1">
            <a:off x="4267200" y="1981200"/>
            <a:ext cx="28194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086600" y="1600200"/>
            <a:ext cx="990600" cy="369332"/>
          </a:xfrm>
          <a:prstGeom prst="rect">
            <a:avLst/>
          </a:prstGeom>
          <a:noFill/>
        </p:spPr>
        <p:txBody>
          <a:bodyPr wrap="square" rtlCol="0">
            <a:spAutoFit/>
          </a:bodyPr>
          <a:lstStyle/>
          <a:p>
            <a:r>
              <a:rPr lang="en-US" dirty="0" smtClean="0"/>
              <a:t>0.5 ns</a:t>
            </a:r>
            <a:endParaRPr lang="en-US" dirty="0"/>
          </a:p>
        </p:txBody>
      </p:sp>
      <p:cxnSp>
        <p:nvCxnSpPr>
          <p:cNvPr id="17" name="Straight Arrow Connector 16"/>
          <p:cNvCxnSpPr/>
          <p:nvPr/>
        </p:nvCxnSpPr>
        <p:spPr>
          <a:xfrm rot="5400000" flipH="1" flipV="1">
            <a:off x="2819400" y="46482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5257800"/>
            <a:ext cx="990600" cy="369332"/>
          </a:xfrm>
          <a:prstGeom prst="rect">
            <a:avLst/>
          </a:prstGeom>
          <a:noFill/>
        </p:spPr>
        <p:txBody>
          <a:bodyPr wrap="square" rtlCol="0">
            <a:spAutoFit/>
          </a:bodyPr>
          <a:lstStyle/>
          <a:p>
            <a:r>
              <a:rPr lang="en-US" dirty="0" smtClean="0"/>
              <a:t>0.5 ns</a:t>
            </a:r>
            <a:endParaRPr lang="en-US" dirty="0"/>
          </a:p>
        </p:txBody>
      </p:sp>
      <p:cxnSp>
        <p:nvCxnSpPr>
          <p:cNvPr id="20" name="Straight Arrow Connector 19"/>
          <p:cNvCxnSpPr/>
          <p:nvPr/>
        </p:nvCxnSpPr>
        <p:spPr>
          <a:xfrm rot="5400000" flipH="1" flipV="1">
            <a:off x="3848100" y="48387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38600" y="5334000"/>
            <a:ext cx="990600" cy="369332"/>
          </a:xfrm>
          <a:prstGeom prst="rect">
            <a:avLst/>
          </a:prstGeom>
          <a:noFill/>
        </p:spPr>
        <p:txBody>
          <a:bodyPr wrap="square" rtlCol="0">
            <a:spAutoFit/>
          </a:bodyPr>
          <a:lstStyle/>
          <a:p>
            <a:r>
              <a:rPr lang="en-US" dirty="0" smtClean="0"/>
              <a:t>0.5 ns</a:t>
            </a:r>
            <a:endParaRPr lang="en-US" dirty="0"/>
          </a:p>
        </p:txBody>
      </p:sp>
      <p:sp>
        <p:nvSpPr>
          <p:cNvPr id="22" name="TextBox 21"/>
          <p:cNvSpPr txBox="1"/>
          <p:nvPr/>
        </p:nvSpPr>
        <p:spPr>
          <a:xfrm>
            <a:off x="6248400" y="3200400"/>
            <a:ext cx="2743200" cy="369332"/>
          </a:xfrm>
          <a:prstGeom prst="rect">
            <a:avLst/>
          </a:prstGeom>
          <a:noFill/>
        </p:spPr>
        <p:txBody>
          <a:bodyPr wrap="square" rtlCol="0">
            <a:spAutoFit/>
          </a:bodyPr>
          <a:lstStyle/>
          <a:p>
            <a:r>
              <a:rPr lang="en-US" dirty="0" smtClean="0">
                <a:solidFill>
                  <a:srgbClr val="00B050"/>
                </a:solidFill>
              </a:rPr>
              <a:t>Total delay for Y=0.5ns</a:t>
            </a:r>
            <a:endParaRPr lang="en-US" dirty="0">
              <a:solidFill>
                <a:srgbClr val="00B050"/>
              </a:solidFill>
            </a:endParaRPr>
          </a:p>
        </p:txBody>
      </p:sp>
      <p:sp>
        <p:nvSpPr>
          <p:cNvPr id="23" name="TextBox 22"/>
          <p:cNvSpPr txBox="1"/>
          <p:nvPr/>
        </p:nvSpPr>
        <p:spPr>
          <a:xfrm>
            <a:off x="6172200" y="4114800"/>
            <a:ext cx="2743200" cy="369332"/>
          </a:xfrm>
          <a:prstGeom prst="rect">
            <a:avLst/>
          </a:prstGeom>
          <a:noFill/>
        </p:spPr>
        <p:txBody>
          <a:bodyPr wrap="square" rtlCol="0">
            <a:spAutoFit/>
          </a:bodyPr>
          <a:lstStyle/>
          <a:p>
            <a:r>
              <a:rPr lang="en-US" dirty="0" smtClean="0">
                <a:solidFill>
                  <a:srgbClr val="00B050"/>
                </a:solidFill>
              </a:rPr>
              <a:t>Total delay for Z=1 ns</a:t>
            </a:r>
            <a:endParaRPr lang="en-US" dirty="0">
              <a:solidFill>
                <a:srgbClr val="00B050"/>
              </a:solidFill>
            </a:endParaRPr>
          </a:p>
        </p:txBody>
      </p:sp>
    </p:spTree>
    <p:extLst>
      <p:ext uri="{BB962C8B-B14F-4D97-AF65-F5344CB8AC3E}">
        <p14:creationId xmlns:p14="http://schemas.microsoft.com/office/powerpoint/2010/main" val="164618141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en-US" dirty="0" smtClean="0"/>
              <a:t>Example:</a:t>
            </a:r>
          </a:p>
          <a:p>
            <a:pPr marL="0" indent="0">
              <a:buNone/>
            </a:pPr>
            <a:endParaRPr lang="en-US" dirty="0"/>
          </a:p>
        </p:txBody>
      </p:sp>
      <p:cxnSp>
        <p:nvCxnSpPr>
          <p:cNvPr id="6" name="Straight Connector 5"/>
          <p:cNvCxnSpPr/>
          <p:nvPr/>
        </p:nvCxnSpPr>
        <p:spPr>
          <a:xfrm flipH="1" flipV="1">
            <a:off x="1143000" y="1066800"/>
            <a:ext cx="3810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52600" y="1066800"/>
            <a:ext cx="457200" cy="400110"/>
          </a:xfrm>
          <a:prstGeom prst="rect">
            <a:avLst/>
          </a:prstGeom>
          <a:noFill/>
        </p:spPr>
        <p:txBody>
          <a:bodyPr wrap="square" rtlCol="0">
            <a:spAutoFit/>
          </a:bodyPr>
          <a:lstStyle/>
          <a:p>
            <a:r>
              <a:rPr lang="en-US" sz="2000" b="1" dirty="0" smtClean="0"/>
              <a:t>0</a:t>
            </a:r>
            <a:endParaRPr lang="en-US" sz="2000" b="1" dirty="0"/>
          </a:p>
        </p:txBody>
      </p:sp>
      <p:sp>
        <p:nvSpPr>
          <p:cNvPr id="8" name="TextBox 7"/>
          <p:cNvSpPr txBox="1"/>
          <p:nvPr/>
        </p:nvSpPr>
        <p:spPr>
          <a:xfrm>
            <a:off x="2514600" y="1019145"/>
            <a:ext cx="457200" cy="400110"/>
          </a:xfrm>
          <a:prstGeom prst="rect">
            <a:avLst/>
          </a:prstGeom>
          <a:noFill/>
        </p:spPr>
        <p:txBody>
          <a:bodyPr wrap="square" rtlCol="0">
            <a:spAutoFit/>
          </a:bodyPr>
          <a:lstStyle/>
          <a:p>
            <a:r>
              <a:rPr lang="en-US" sz="2000" b="1" dirty="0"/>
              <a:t>1</a:t>
            </a:r>
          </a:p>
        </p:txBody>
      </p:sp>
      <p:sp>
        <p:nvSpPr>
          <p:cNvPr id="9" name="TextBox 8"/>
          <p:cNvSpPr txBox="1"/>
          <p:nvPr/>
        </p:nvSpPr>
        <p:spPr>
          <a:xfrm>
            <a:off x="1005840" y="1649790"/>
            <a:ext cx="457200" cy="400110"/>
          </a:xfrm>
          <a:prstGeom prst="rect">
            <a:avLst/>
          </a:prstGeom>
          <a:noFill/>
        </p:spPr>
        <p:txBody>
          <a:bodyPr wrap="square" rtlCol="0">
            <a:spAutoFit/>
          </a:bodyPr>
          <a:lstStyle/>
          <a:p>
            <a:r>
              <a:rPr lang="en-US" sz="2000" b="1" dirty="0" smtClean="0"/>
              <a:t>00</a:t>
            </a:r>
            <a:endParaRPr lang="en-US" sz="2000" b="1" dirty="0"/>
          </a:p>
        </p:txBody>
      </p:sp>
      <p:sp>
        <p:nvSpPr>
          <p:cNvPr id="10" name="TextBox 9"/>
          <p:cNvSpPr txBox="1"/>
          <p:nvPr/>
        </p:nvSpPr>
        <p:spPr>
          <a:xfrm>
            <a:off x="1021080" y="2390745"/>
            <a:ext cx="457200" cy="400110"/>
          </a:xfrm>
          <a:prstGeom prst="rect">
            <a:avLst/>
          </a:prstGeom>
          <a:noFill/>
        </p:spPr>
        <p:txBody>
          <a:bodyPr wrap="square" rtlCol="0">
            <a:spAutoFit/>
          </a:bodyPr>
          <a:lstStyle/>
          <a:p>
            <a:r>
              <a:rPr lang="en-US" sz="2000" b="1" dirty="0" smtClean="0"/>
              <a:t>01</a:t>
            </a:r>
            <a:endParaRPr lang="en-US" sz="2000" b="1" dirty="0"/>
          </a:p>
        </p:txBody>
      </p:sp>
      <p:sp>
        <p:nvSpPr>
          <p:cNvPr id="11" name="TextBox 10"/>
          <p:cNvSpPr txBox="1"/>
          <p:nvPr/>
        </p:nvSpPr>
        <p:spPr>
          <a:xfrm>
            <a:off x="1021080" y="3200400"/>
            <a:ext cx="457200" cy="400110"/>
          </a:xfrm>
          <a:prstGeom prst="rect">
            <a:avLst/>
          </a:prstGeom>
          <a:noFill/>
        </p:spPr>
        <p:txBody>
          <a:bodyPr wrap="square" rtlCol="0">
            <a:spAutoFit/>
          </a:bodyPr>
          <a:lstStyle/>
          <a:p>
            <a:r>
              <a:rPr lang="en-US" sz="2000" b="1" dirty="0"/>
              <a:t>1</a:t>
            </a:r>
            <a:r>
              <a:rPr lang="en-US" sz="2000" b="1" dirty="0" smtClean="0"/>
              <a:t>1</a:t>
            </a:r>
            <a:endParaRPr lang="en-US" sz="2000" b="1" dirty="0"/>
          </a:p>
        </p:txBody>
      </p:sp>
      <p:sp>
        <p:nvSpPr>
          <p:cNvPr id="12" name="TextBox 11"/>
          <p:cNvSpPr txBox="1"/>
          <p:nvPr/>
        </p:nvSpPr>
        <p:spPr>
          <a:xfrm>
            <a:off x="1021080" y="4114800"/>
            <a:ext cx="457200" cy="400110"/>
          </a:xfrm>
          <a:prstGeom prst="rect">
            <a:avLst/>
          </a:prstGeom>
          <a:noFill/>
        </p:spPr>
        <p:txBody>
          <a:bodyPr wrap="square" rtlCol="0">
            <a:spAutoFit/>
          </a:bodyPr>
          <a:lstStyle/>
          <a:p>
            <a:r>
              <a:rPr lang="en-US" sz="2000" b="1" dirty="0" smtClean="0"/>
              <a:t>10</a:t>
            </a:r>
            <a:endParaRPr lang="en-US" sz="2000" b="1" dirty="0"/>
          </a:p>
        </p:txBody>
      </p:sp>
      <p:sp>
        <p:nvSpPr>
          <p:cNvPr id="13" name="TextBox 12"/>
          <p:cNvSpPr txBox="1"/>
          <p:nvPr/>
        </p:nvSpPr>
        <p:spPr>
          <a:xfrm>
            <a:off x="792480" y="1186785"/>
            <a:ext cx="457200" cy="400110"/>
          </a:xfrm>
          <a:prstGeom prst="rect">
            <a:avLst/>
          </a:prstGeom>
          <a:noFill/>
        </p:spPr>
        <p:txBody>
          <a:bodyPr wrap="square" rtlCol="0">
            <a:spAutoFit/>
          </a:bodyPr>
          <a:lstStyle/>
          <a:p>
            <a:r>
              <a:rPr lang="en-US" sz="2000" b="1" dirty="0" smtClean="0"/>
              <a:t>YZ</a:t>
            </a:r>
            <a:endParaRPr lang="en-US" sz="2000" b="1" dirty="0"/>
          </a:p>
        </p:txBody>
      </p:sp>
      <p:sp>
        <p:nvSpPr>
          <p:cNvPr id="14" name="TextBox 13"/>
          <p:cNvSpPr txBox="1"/>
          <p:nvPr/>
        </p:nvSpPr>
        <p:spPr>
          <a:xfrm>
            <a:off x="1234440" y="900975"/>
            <a:ext cx="457200" cy="400110"/>
          </a:xfrm>
          <a:prstGeom prst="rect">
            <a:avLst/>
          </a:prstGeom>
          <a:noFill/>
        </p:spPr>
        <p:txBody>
          <a:bodyPr wrap="square" rtlCol="0">
            <a:spAutoFit/>
          </a:bodyPr>
          <a:lstStyle/>
          <a:p>
            <a:r>
              <a:rPr lang="en-US" sz="2000" b="1" dirty="0"/>
              <a:t>X</a:t>
            </a:r>
          </a:p>
        </p:txBody>
      </p:sp>
      <p:sp>
        <p:nvSpPr>
          <p:cNvPr id="18" name="TextBox 17"/>
          <p:cNvSpPr txBox="1"/>
          <p:nvPr/>
        </p:nvSpPr>
        <p:spPr>
          <a:xfrm>
            <a:off x="3733800" y="1101030"/>
            <a:ext cx="4953000" cy="3693319"/>
          </a:xfrm>
          <a:prstGeom prst="rect">
            <a:avLst/>
          </a:prstGeom>
          <a:noFill/>
        </p:spPr>
        <p:txBody>
          <a:bodyPr wrap="square" rtlCol="0">
            <a:spAutoFit/>
          </a:bodyPr>
          <a:lstStyle/>
          <a:p>
            <a:r>
              <a:rPr lang="en-US" dirty="0" smtClean="0"/>
              <a:t>Assume </a:t>
            </a:r>
          </a:p>
          <a:p>
            <a:r>
              <a:rPr lang="en-US" b="1" dirty="0" smtClean="0"/>
              <a:t>X=0 (INPUT), YZ=00(PRESENT STATE)</a:t>
            </a:r>
          </a:p>
          <a:p>
            <a:endParaRPr lang="en-US" b="1" dirty="0" smtClean="0"/>
          </a:p>
          <a:p>
            <a:r>
              <a:rPr lang="en-US" dirty="0" smtClean="0"/>
              <a:t>(since input is  0 there is no change in </a:t>
            </a:r>
            <a:r>
              <a:rPr lang="en-US" dirty="0"/>
              <a:t> </a:t>
            </a:r>
            <a:r>
              <a:rPr lang="en-US" dirty="0" smtClean="0"/>
              <a:t>next state)</a:t>
            </a:r>
          </a:p>
          <a:p>
            <a:endParaRPr lang="en-US" dirty="0"/>
          </a:p>
          <a:p>
            <a:r>
              <a:rPr lang="en-US" b="1" dirty="0" smtClean="0"/>
              <a:t>X=1 </a:t>
            </a:r>
            <a:r>
              <a:rPr lang="en-US" b="1" dirty="0"/>
              <a:t>(INPUT), </a:t>
            </a:r>
            <a:r>
              <a:rPr lang="en-US" b="1" dirty="0" smtClean="0"/>
              <a:t>YZ=00(PRESENT </a:t>
            </a:r>
            <a:r>
              <a:rPr lang="en-US" b="1" dirty="0"/>
              <a:t>STATE</a:t>
            </a:r>
            <a:r>
              <a:rPr lang="en-US" b="1" dirty="0" smtClean="0"/>
              <a:t>), YZ=11(NEXT STATE)</a:t>
            </a:r>
          </a:p>
          <a:p>
            <a:endParaRPr lang="en-US" b="1" dirty="0"/>
          </a:p>
          <a:p>
            <a:r>
              <a:rPr lang="en-US" dirty="0" smtClean="0"/>
              <a:t>00                    11</a:t>
            </a:r>
          </a:p>
          <a:p>
            <a:r>
              <a:rPr lang="en-US" dirty="0" smtClean="0"/>
              <a:t>00                  01                11   </a:t>
            </a:r>
          </a:p>
          <a:p>
            <a:r>
              <a:rPr lang="en-US" dirty="0" smtClean="0"/>
              <a:t>00                  10                11</a:t>
            </a:r>
          </a:p>
          <a:p>
            <a:endParaRPr lang="en-US" dirty="0"/>
          </a:p>
          <a:p>
            <a:endParaRPr lang="en-US" dirty="0"/>
          </a:p>
        </p:txBody>
      </p:sp>
      <p:sp>
        <p:nvSpPr>
          <p:cNvPr id="21" name="TextBox 20"/>
          <p:cNvSpPr txBox="1"/>
          <p:nvPr/>
        </p:nvSpPr>
        <p:spPr>
          <a:xfrm>
            <a:off x="2344504" y="609600"/>
            <a:ext cx="1160696" cy="369332"/>
          </a:xfrm>
          <a:prstGeom prst="rect">
            <a:avLst/>
          </a:prstGeom>
          <a:noFill/>
        </p:spPr>
        <p:txBody>
          <a:bodyPr wrap="square" rtlCol="0">
            <a:spAutoFit/>
          </a:bodyPr>
          <a:lstStyle/>
          <a:p>
            <a:r>
              <a:rPr lang="en-US" dirty="0" smtClean="0"/>
              <a:t>STABLE</a:t>
            </a:r>
            <a:endParaRPr lang="en-US" dirty="0"/>
          </a:p>
        </p:txBody>
      </p:sp>
      <p:cxnSp>
        <p:nvCxnSpPr>
          <p:cNvPr id="23" name="Straight Arrow Connector 22"/>
          <p:cNvCxnSpPr/>
          <p:nvPr/>
        </p:nvCxnSpPr>
        <p:spPr>
          <a:xfrm>
            <a:off x="4191000" y="3483307"/>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191000" y="3766215"/>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34000" y="3766215"/>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191000" y="4038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334000" y="40386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a:off x="6210300" y="3600510"/>
            <a:ext cx="419100" cy="514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rot="10800000" flipH="1" flipV="1">
            <a:off x="6644640" y="3483307"/>
            <a:ext cx="2042160" cy="646331"/>
          </a:xfrm>
          <a:prstGeom prst="rect">
            <a:avLst/>
          </a:prstGeom>
          <a:noFill/>
        </p:spPr>
        <p:txBody>
          <a:bodyPr wrap="square" rtlCol="0">
            <a:spAutoFit/>
          </a:bodyPr>
          <a:lstStyle/>
          <a:p>
            <a:r>
              <a:rPr lang="en-US" dirty="0" smtClean="0">
                <a:ln>
                  <a:solidFill>
                    <a:srgbClr val="C00000"/>
                  </a:solidFill>
                </a:ln>
              </a:rPr>
              <a:t>NON-CRITICAL RACES</a:t>
            </a:r>
            <a:endParaRPr lang="en-US" dirty="0">
              <a:ln>
                <a:solidFill>
                  <a:srgbClr val="C00000"/>
                </a:solidFill>
              </a:ln>
            </a:endParaRPr>
          </a:p>
        </p:txBody>
      </p:sp>
      <p:sp>
        <p:nvSpPr>
          <p:cNvPr id="38" name="TextBox 37"/>
          <p:cNvSpPr txBox="1"/>
          <p:nvPr/>
        </p:nvSpPr>
        <p:spPr>
          <a:xfrm>
            <a:off x="3396064" y="4314855"/>
            <a:ext cx="1160696" cy="369332"/>
          </a:xfrm>
          <a:prstGeom prst="rect">
            <a:avLst/>
          </a:prstGeom>
          <a:noFill/>
        </p:spPr>
        <p:txBody>
          <a:bodyPr wrap="square" rtlCol="0">
            <a:spAutoFit/>
          </a:bodyPr>
          <a:lstStyle/>
          <a:p>
            <a:r>
              <a:rPr lang="en-US" dirty="0" smtClean="0"/>
              <a:t>STABLE</a:t>
            </a:r>
            <a:endParaRPr lang="en-US" dirty="0"/>
          </a:p>
        </p:txBody>
      </p:sp>
      <p:pic>
        <p:nvPicPr>
          <p:cNvPr id="30" name="Recorded Sound">
            <a:hlinkClick r:id="" action="ppaction://media"/>
          </p:cNvPr>
          <p:cNvPicPr>
            <a:picLocks noRot="1" noChangeAspect="1"/>
          </p:cNvPicPr>
          <p:nvPr>
            <a:wavAudioFile r:embed="rId1" name="Recorded Sound"/>
          </p:nvPr>
        </p:nvPicPr>
        <p:blipFill>
          <a:blip r:embed="rId3"/>
          <a:stretch>
            <a:fillRect/>
          </a:stretch>
        </p:blipFill>
        <p:spPr>
          <a:xfrm>
            <a:off x="457200" y="6248400"/>
            <a:ext cx="304800" cy="304800"/>
          </a:xfrm>
          <a:prstGeom prst="rect">
            <a:avLst/>
          </a:prstGeom>
        </p:spPr>
      </p:pic>
      <p:graphicFrame>
        <p:nvGraphicFramePr>
          <p:cNvPr id="31" name="Table 30"/>
          <p:cNvGraphicFramePr>
            <a:graphicFrameLocks noGrp="1"/>
          </p:cNvGraphicFramePr>
          <p:nvPr>
            <p:extLst>
              <p:ext uri="{D42A27DB-BD31-4B8C-83A1-F6EECF244321}">
                <p14:modId xmlns:p14="http://schemas.microsoft.com/office/powerpoint/2010/main" val="3081366533"/>
              </p:ext>
            </p:extLst>
          </p:nvPr>
        </p:nvGraphicFramePr>
        <p:xfrm>
          <a:off x="1524000" y="1447800"/>
          <a:ext cx="1676400" cy="3327400"/>
        </p:xfrm>
        <a:graphic>
          <a:graphicData uri="http://schemas.openxmlformats.org/drawingml/2006/table">
            <a:tbl>
              <a:tblPr firstRow="1" bandRow="1">
                <a:tableStyleId>{5C22544A-7EE6-4342-B048-85BDC9FD1C3A}</a:tableStyleId>
              </a:tblPr>
              <a:tblGrid>
                <a:gridCol w="838200"/>
                <a:gridCol w="838200"/>
              </a:tblGrid>
              <a:tr h="831850">
                <a:tc>
                  <a:txBody>
                    <a:bodyPr/>
                    <a:lstStyle/>
                    <a:p>
                      <a:pPr algn="ctr"/>
                      <a:r>
                        <a:rPr lang="en-US" dirty="0" smtClean="0">
                          <a:solidFill>
                            <a:schemeClr val="tx1"/>
                          </a:solidFill>
                        </a:rPr>
                        <a:t>00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6" name="Oval 15"/>
          <p:cNvSpPr/>
          <p:nvPr/>
        </p:nvSpPr>
        <p:spPr>
          <a:xfrm>
            <a:off x="1524000" y="1567785"/>
            <a:ext cx="762000" cy="5658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423160" y="3200400"/>
            <a:ext cx="762000" cy="5658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flipH="1" flipV="1">
            <a:off x="2971800" y="3600510"/>
            <a:ext cx="762000" cy="7143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6" idx="7"/>
          </p:cNvCxnSpPr>
          <p:nvPr/>
        </p:nvCxnSpPr>
        <p:spPr>
          <a:xfrm flipH="1">
            <a:off x="2174408" y="900975"/>
            <a:ext cx="340192" cy="74967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66454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910" fill="hold"/>
                                        <p:tgtEl>
                                          <p:spTgt spid="30"/>
                                        </p:tgtEl>
                                      </p:cBhvr>
                                    </p:cmd>
                                  </p:childTnLst>
                                </p:cTn>
                              </p:par>
                            </p:childTnLst>
                          </p:cTn>
                        </p:par>
                      </p:childTnLst>
                    </p:cTn>
                  </p:par>
                </p:childTnLst>
              </p:cTn>
              <p:nextCondLst>
                <p:cond evt="onClick" delay="0">
                  <p:tgtEl>
                    <p:spTgt spid="3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en-US" dirty="0" smtClean="0"/>
              <a:t>Example:</a:t>
            </a:r>
          </a:p>
          <a:p>
            <a:pPr marL="0" indent="0">
              <a:buNone/>
            </a:pPr>
            <a:endParaRPr lang="en-US" dirty="0"/>
          </a:p>
        </p:txBody>
      </p:sp>
      <p:cxnSp>
        <p:nvCxnSpPr>
          <p:cNvPr id="6" name="Straight Connector 5"/>
          <p:cNvCxnSpPr/>
          <p:nvPr/>
        </p:nvCxnSpPr>
        <p:spPr>
          <a:xfrm flipH="1" flipV="1">
            <a:off x="1143000" y="1066800"/>
            <a:ext cx="381000" cy="381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752600" y="1066800"/>
            <a:ext cx="457200" cy="400110"/>
          </a:xfrm>
          <a:prstGeom prst="rect">
            <a:avLst/>
          </a:prstGeom>
          <a:noFill/>
        </p:spPr>
        <p:txBody>
          <a:bodyPr wrap="square" rtlCol="0">
            <a:spAutoFit/>
          </a:bodyPr>
          <a:lstStyle/>
          <a:p>
            <a:r>
              <a:rPr lang="en-US" sz="2000" b="1" dirty="0" smtClean="0"/>
              <a:t>0</a:t>
            </a:r>
            <a:endParaRPr lang="en-US" sz="2000" b="1" dirty="0"/>
          </a:p>
        </p:txBody>
      </p:sp>
      <p:sp>
        <p:nvSpPr>
          <p:cNvPr id="8" name="TextBox 7"/>
          <p:cNvSpPr txBox="1"/>
          <p:nvPr/>
        </p:nvSpPr>
        <p:spPr>
          <a:xfrm>
            <a:off x="2514600" y="1019145"/>
            <a:ext cx="457200" cy="400110"/>
          </a:xfrm>
          <a:prstGeom prst="rect">
            <a:avLst/>
          </a:prstGeom>
          <a:noFill/>
        </p:spPr>
        <p:txBody>
          <a:bodyPr wrap="square" rtlCol="0">
            <a:spAutoFit/>
          </a:bodyPr>
          <a:lstStyle/>
          <a:p>
            <a:r>
              <a:rPr lang="en-US" sz="2000" b="1" dirty="0"/>
              <a:t>1</a:t>
            </a:r>
          </a:p>
        </p:txBody>
      </p:sp>
      <p:sp>
        <p:nvSpPr>
          <p:cNvPr id="9" name="TextBox 8"/>
          <p:cNvSpPr txBox="1"/>
          <p:nvPr/>
        </p:nvSpPr>
        <p:spPr>
          <a:xfrm>
            <a:off x="1005840" y="1649790"/>
            <a:ext cx="457200" cy="400110"/>
          </a:xfrm>
          <a:prstGeom prst="rect">
            <a:avLst/>
          </a:prstGeom>
          <a:noFill/>
        </p:spPr>
        <p:txBody>
          <a:bodyPr wrap="square" rtlCol="0">
            <a:spAutoFit/>
          </a:bodyPr>
          <a:lstStyle/>
          <a:p>
            <a:r>
              <a:rPr lang="en-US" sz="2000" b="1" dirty="0" smtClean="0"/>
              <a:t>00</a:t>
            </a:r>
            <a:endParaRPr lang="en-US" sz="2000" b="1" dirty="0"/>
          </a:p>
        </p:txBody>
      </p:sp>
      <p:sp>
        <p:nvSpPr>
          <p:cNvPr id="10" name="TextBox 9"/>
          <p:cNvSpPr txBox="1"/>
          <p:nvPr/>
        </p:nvSpPr>
        <p:spPr>
          <a:xfrm>
            <a:off x="1021080" y="2390745"/>
            <a:ext cx="457200" cy="400110"/>
          </a:xfrm>
          <a:prstGeom prst="rect">
            <a:avLst/>
          </a:prstGeom>
          <a:noFill/>
        </p:spPr>
        <p:txBody>
          <a:bodyPr wrap="square" rtlCol="0">
            <a:spAutoFit/>
          </a:bodyPr>
          <a:lstStyle/>
          <a:p>
            <a:r>
              <a:rPr lang="en-US" sz="2000" b="1" dirty="0" smtClean="0"/>
              <a:t>01</a:t>
            </a:r>
            <a:endParaRPr lang="en-US" sz="2000" b="1" dirty="0"/>
          </a:p>
        </p:txBody>
      </p:sp>
      <p:sp>
        <p:nvSpPr>
          <p:cNvPr id="11" name="TextBox 10"/>
          <p:cNvSpPr txBox="1"/>
          <p:nvPr/>
        </p:nvSpPr>
        <p:spPr>
          <a:xfrm>
            <a:off x="1021080" y="3200400"/>
            <a:ext cx="457200" cy="400110"/>
          </a:xfrm>
          <a:prstGeom prst="rect">
            <a:avLst/>
          </a:prstGeom>
          <a:noFill/>
        </p:spPr>
        <p:txBody>
          <a:bodyPr wrap="square" rtlCol="0">
            <a:spAutoFit/>
          </a:bodyPr>
          <a:lstStyle/>
          <a:p>
            <a:r>
              <a:rPr lang="en-US" sz="2000" b="1" dirty="0"/>
              <a:t>1</a:t>
            </a:r>
            <a:r>
              <a:rPr lang="en-US" sz="2000" b="1" dirty="0" smtClean="0"/>
              <a:t>1</a:t>
            </a:r>
            <a:endParaRPr lang="en-US" sz="2000" b="1" dirty="0"/>
          </a:p>
        </p:txBody>
      </p:sp>
      <p:sp>
        <p:nvSpPr>
          <p:cNvPr id="12" name="TextBox 11"/>
          <p:cNvSpPr txBox="1"/>
          <p:nvPr/>
        </p:nvSpPr>
        <p:spPr>
          <a:xfrm>
            <a:off x="1021080" y="4114800"/>
            <a:ext cx="457200" cy="400110"/>
          </a:xfrm>
          <a:prstGeom prst="rect">
            <a:avLst/>
          </a:prstGeom>
          <a:noFill/>
        </p:spPr>
        <p:txBody>
          <a:bodyPr wrap="square" rtlCol="0">
            <a:spAutoFit/>
          </a:bodyPr>
          <a:lstStyle/>
          <a:p>
            <a:r>
              <a:rPr lang="en-US" sz="2000" b="1" dirty="0" smtClean="0"/>
              <a:t>10</a:t>
            </a:r>
            <a:endParaRPr lang="en-US" sz="2000" b="1" dirty="0"/>
          </a:p>
        </p:txBody>
      </p:sp>
      <p:sp>
        <p:nvSpPr>
          <p:cNvPr id="13" name="TextBox 12"/>
          <p:cNvSpPr txBox="1"/>
          <p:nvPr/>
        </p:nvSpPr>
        <p:spPr>
          <a:xfrm>
            <a:off x="792480" y="1186785"/>
            <a:ext cx="457200" cy="400110"/>
          </a:xfrm>
          <a:prstGeom prst="rect">
            <a:avLst/>
          </a:prstGeom>
          <a:noFill/>
        </p:spPr>
        <p:txBody>
          <a:bodyPr wrap="square" rtlCol="0">
            <a:spAutoFit/>
          </a:bodyPr>
          <a:lstStyle/>
          <a:p>
            <a:r>
              <a:rPr lang="en-US" sz="2000" b="1" dirty="0" smtClean="0"/>
              <a:t>YZ</a:t>
            </a:r>
            <a:endParaRPr lang="en-US" sz="2000" b="1" dirty="0"/>
          </a:p>
        </p:txBody>
      </p:sp>
      <p:sp>
        <p:nvSpPr>
          <p:cNvPr id="14" name="TextBox 13"/>
          <p:cNvSpPr txBox="1"/>
          <p:nvPr/>
        </p:nvSpPr>
        <p:spPr>
          <a:xfrm>
            <a:off x="1234440" y="900975"/>
            <a:ext cx="457200" cy="400110"/>
          </a:xfrm>
          <a:prstGeom prst="rect">
            <a:avLst/>
          </a:prstGeom>
          <a:noFill/>
        </p:spPr>
        <p:txBody>
          <a:bodyPr wrap="square" rtlCol="0">
            <a:spAutoFit/>
          </a:bodyPr>
          <a:lstStyle/>
          <a:p>
            <a:r>
              <a:rPr lang="en-US" sz="2000" b="1" dirty="0"/>
              <a:t>X</a:t>
            </a:r>
          </a:p>
        </p:txBody>
      </p:sp>
      <p:sp>
        <p:nvSpPr>
          <p:cNvPr id="18" name="TextBox 17"/>
          <p:cNvSpPr txBox="1"/>
          <p:nvPr/>
        </p:nvSpPr>
        <p:spPr>
          <a:xfrm>
            <a:off x="3733800" y="1101030"/>
            <a:ext cx="4953000" cy="3693319"/>
          </a:xfrm>
          <a:prstGeom prst="rect">
            <a:avLst/>
          </a:prstGeom>
          <a:noFill/>
        </p:spPr>
        <p:txBody>
          <a:bodyPr wrap="square" rtlCol="0">
            <a:spAutoFit/>
          </a:bodyPr>
          <a:lstStyle/>
          <a:p>
            <a:r>
              <a:rPr lang="en-US" dirty="0" smtClean="0"/>
              <a:t>Assume </a:t>
            </a:r>
          </a:p>
          <a:p>
            <a:r>
              <a:rPr lang="en-US" b="1" dirty="0" smtClean="0"/>
              <a:t>X=0 (INPUT), YZ=00(PRESENT STATE)</a:t>
            </a:r>
          </a:p>
          <a:p>
            <a:endParaRPr lang="en-US" b="1" dirty="0" smtClean="0"/>
          </a:p>
          <a:p>
            <a:r>
              <a:rPr lang="en-US" dirty="0" smtClean="0"/>
              <a:t>(since input is  0 there is no change in </a:t>
            </a:r>
            <a:r>
              <a:rPr lang="en-US" dirty="0"/>
              <a:t> </a:t>
            </a:r>
            <a:r>
              <a:rPr lang="en-US" dirty="0" smtClean="0"/>
              <a:t>next state)</a:t>
            </a:r>
          </a:p>
          <a:p>
            <a:endParaRPr lang="en-US" dirty="0"/>
          </a:p>
          <a:p>
            <a:r>
              <a:rPr lang="en-US" b="1" dirty="0" smtClean="0"/>
              <a:t>X=1 </a:t>
            </a:r>
            <a:r>
              <a:rPr lang="en-US" b="1" dirty="0"/>
              <a:t>(INPUT), </a:t>
            </a:r>
            <a:r>
              <a:rPr lang="en-US" b="1" dirty="0" smtClean="0"/>
              <a:t>YZ=00(PRESENT </a:t>
            </a:r>
            <a:r>
              <a:rPr lang="en-US" b="1" dirty="0"/>
              <a:t>STATE</a:t>
            </a:r>
            <a:r>
              <a:rPr lang="en-US" b="1" dirty="0" smtClean="0"/>
              <a:t>), YZ=11(NEXT STATE)</a:t>
            </a:r>
          </a:p>
          <a:p>
            <a:endParaRPr lang="en-US" b="1" dirty="0"/>
          </a:p>
          <a:p>
            <a:r>
              <a:rPr lang="en-US" dirty="0" smtClean="0"/>
              <a:t>00                    11</a:t>
            </a:r>
          </a:p>
          <a:p>
            <a:r>
              <a:rPr lang="en-US" dirty="0" smtClean="0"/>
              <a:t>00                  01                   </a:t>
            </a:r>
          </a:p>
          <a:p>
            <a:r>
              <a:rPr lang="en-US" dirty="0" smtClean="0"/>
              <a:t>00                  10                </a:t>
            </a:r>
          </a:p>
          <a:p>
            <a:endParaRPr lang="en-US" dirty="0"/>
          </a:p>
          <a:p>
            <a:endParaRPr lang="en-US" dirty="0"/>
          </a:p>
        </p:txBody>
      </p:sp>
      <p:cxnSp>
        <p:nvCxnSpPr>
          <p:cNvPr id="23" name="Straight Arrow Connector 22"/>
          <p:cNvCxnSpPr/>
          <p:nvPr/>
        </p:nvCxnSpPr>
        <p:spPr>
          <a:xfrm>
            <a:off x="4191000" y="3483307"/>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191000" y="3766215"/>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191000" y="40386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a:off x="5257800" y="3621806"/>
            <a:ext cx="419100" cy="514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rot="10800000" flipH="1" flipV="1">
            <a:off x="5722620" y="3801158"/>
            <a:ext cx="2042160" cy="369332"/>
          </a:xfrm>
          <a:prstGeom prst="rect">
            <a:avLst/>
          </a:prstGeom>
          <a:noFill/>
        </p:spPr>
        <p:txBody>
          <a:bodyPr wrap="square" rtlCol="0">
            <a:spAutoFit/>
          </a:bodyPr>
          <a:lstStyle/>
          <a:p>
            <a:r>
              <a:rPr lang="en-US" dirty="0" smtClean="0">
                <a:ln>
                  <a:solidFill>
                    <a:srgbClr val="C00000"/>
                  </a:solidFill>
                </a:ln>
              </a:rPr>
              <a:t>CRITICAL RACES</a:t>
            </a:r>
            <a:endParaRPr lang="en-US" dirty="0">
              <a:ln>
                <a:solidFill>
                  <a:srgbClr val="C00000"/>
                </a:solidFill>
              </a:ln>
            </a:endParaRPr>
          </a:p>
        </p:txBody>
      </p:sp>
      <p:sp>
        <p:nvSpPr>
          <p:cNvPr id="38" name="TextBox 37"/>
          <p:cNvSpPr txBox="1"/>
          <p:nvPr/>
        </p:nvSpPr>
        <p:spPr>
          <a:xfrm>
            <a:off x="3396064" y="4314855"/>
            <a:ext cx="1160696" cy="369332"/>
          </a:xfrm>
          <a:prstGeom prst="rect">
            <a:avLst/>
          </a:prstGeom>
          <a:noFill/>
        </p:spPr>
        <p:txBody>
          <a:bodyPr wrap="square" rtlCol="0">
            <a:spAutoFit/>
          </a:bodyPr>
          <a:lstStyle/>
          <a:p>
            <a:r>
              <a:rPr lang="en-US" dirty="0" smtClean="0"/>
              <a:t>STABLE</a:t>
            </a:r>
            <a:endParaRPr lang="en-US" dirty="0"/>
          </a:p>
        </p:txBody>
      </p:sp>
      <p:sp>
        <p:nvSpPr>
          <p:cNvPr id="26" name="TextBox 25"/>
          <p:cNvSpPr txBox="1"/>
          <p:nvPr/>
        </p:nvSpPr>
        <p:spPr>
          <a:xfrm>
            <a:off x="4953000" y="4499521"/>
            <a:ext cx="3962400" cy="369332"/>
          </a:xfrm>
          <a:prstGeom prst="rect">
            <a:avLst/>
          </a:prstGeom>
          <a:noFill/>
        </p:spPr>
        <p:txBody>
          <a:bodyPr wrap="square" rtlCol="0">
            <a:spAutoFit/>
          </a:bodyPr>
          <a:lstStyle/>
          <a:p>
            <a:r>
              <a:rPr lang="en-US" dirty="0" smtClean="0"/>
              <a:t>Due to change in Propagation delay</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081366533"/>
              </p:ext>
            </p:extLst>
          </p:nvPr>
        </p:nvGraphicFramePr>
        <p:xfrm>
          <a:off x="1524000" y="1447800"/>
          <a:ext cx="1676400" cy="3327400"/>
        </p:xfrm>
        <a:graphic>
          <a:graphicData uri="http://schemas.openxmlformats.org/drawingml/2006/table">
            <a:tbl>
              <a:tblPr firstRow="1" bandRow="1">
                <a:tableStyleId>{5C22544A-7EE6-4342-B048-85BDC9FD1C3A}</a:tableStyleId>
              </a:tblPr>
              <a:tblGrid>
                <a:gridCol w="838200"/>
                <a:gridCol w="838200"/>
              </a:tblGrid>
              <a:tr h="831850">
                <a:tc>
                  <a:txBody>
                    <a:bodyPr/>
                    <a:lstStyle/>
                    <a:p>
                      <a:pPr algn="ctr"/>
                      <a:r>
                        <a:rPr lang="en-US" dirty="0" smtClean="0">
                          <a:solidFill>
                            <a:schemeClr val="tx1"/>
                          </a:solidFill>
                        </a:rPr>
                        <a:t>00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10</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11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31850">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01</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8" name="Oval 27"/>
          <p:cNvSpPr/>
          <p:nvPr/>
        </p:nvSpPr>
        <p:spPr>
          <a:xfrm>
            <a:off x="2385312" y="2366634"/>
            <a:ext cx="762000" cy="5658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423160" y="3200400"/>
            <a:ext cx="762000" cy="5658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438400" y="3991138"/>
            <a:ext cx="762000" cy="5658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3185160" y="2790855"/>
            <a:ext cx="548640" cy="13239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2971800" y="3600510"/>
            <a:ext cx="762000" cy="7143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147312" y="4314855"/>
            <a:ext cx="312168"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31" name="Recorded Sound">
            <a:hlinkClick r:id="" action="ppaction://media"/>
          </p:cNvPr>
          <p:cNvPicPr>
            <a:picLocks noRot="1" noChangeAspect="1"/>
          </p:cNvPicPr>
          <p:nvPr>
            <a:wavAudioFile r:embed="rId1" name="Recorded Sound"/>
          </p:nvPr>
        </p:nvPicPr>
        <p:blipFill>
          <a:blip r:embed="rId3"/>
          <a:stretch>
            <a:fillRect/>
          </a:stretch>
        </p:blipFill>
        <p:spPr>
          <a:xfrm>
            <a:off x="1295400" y="5715000"/>
            <a:ext cx="304800" cy="304800"/>
          </a:xfrm>
          <a:prstGeom prst="rect">
            <a:avLst/>
          </a:prstGeom>
        </p:spPr>
      </p:pic>
    </p:spTree>
    <p:extLst>
      <p:ext uri="{BB962C8B-B14F-4D97-AF65-F5344CB8AC3E}">
        <p14:creationId xmlns:p14="http://schemas.microsoft.com/office/powerpoint/2010/main" val="189002008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431" fill="hold"/>
                                        <p:tgtEl>
                                          <p:spTgt spid="31"/>
                                        </p:tgtEl>
                                      </p:cBhvr>
                                    </p:cmd>
                                  </p:childTnLst>
                                </p:cTn>
                              </p:par>
                            </p:childTnLst>
                          </p:cTn>
                        </p:par>
                      </p:childTnLst>
                    </p:cTn>
                  </p:par>
                </p:childTnLst>
              </p:cTn>
              <p:nextCondLst>
                <p:cond evt="onClick" delay="0">
                  <p:tgtEl>
                    <p:spTgt spid="31"/>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b="1" dirty="0" smtClean="0">
                <a:solidFill>
                  <a:srgbClr val="C00000"/>
                </a:solidFill>
              </a:rPr>
              <a:t>Cycles: </a:t>
            </a:r>
            <a:r>
              <a:rPr lang="en-US" dirty="0" smtClean="0"/>
              <a:t>It occurs when  an asynchronous circuit makes a transition through a series of unstable states</a:t>
            </a:r>
          </a:p>
          <a:p>
            <a:endParaRPr lang="en-US" dirty="0" smtClean="0"/>
          </a:p>
          <a:p>
            <a:r>
              <a:rPr lang="en-US" dirty="0" smtClean="0"/>
              <a:t>Techniques commonly used for making a </a:t>
            </a:r>
            <a:r>
              <a:rPr lang="en-US" b="1" dirty="0" smtClean="0">
                <a:solidFill>
                  <a:srgbClr val="C00000"/>
                </a:solidFill>
              </a:rPr>
              <a:t>critical-race free state assignment</a:t>
            </a:r>
          </a:p>
          <a:p>
            <a:pPr lvl="2"/>
            <a:r>
              <a:rPr lang="en-US" sz="2800" dirty="0" smtClean="0"/>
              <a:t>Shared row state assignment</a:t>
            </a:r>
          </a:p>
          <a:p>
            <a:pPr lvl="2"/>
            <a:r>
              <a:rPr lang="en-US" sz="2800" dirty="0" smtClean="0"/>
              <a:t>One hot state assignment or  Multiple row method</a:t>
            </a:r>
            <a:endParaRPr lang="en-US" sz="280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Devices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3733800"/>
            <a:ext cx="7665720" cy="1752600"/>
          </a:xfrm>
          <a:prstGeom prst="rect">
            <a:avLst/>
          </a:prstGeom>
          <a:noFill/>
          <a:ln w="9525">
            <a:noFill/>
            <a:miter lim="800000"/>
            <a:headEnd/>
            <a:tailEnd/>
          </a:ln>
          <a:effectLst/>
        </p:spPr>
      </p:pic>
      <p:sp>
        <p:nvSpPr>
          <p:cNvPr id="5" name="Rectangle 4"/>
          <p:cNvSpPr/>
          <p:nvPr/>
        </p:nvSpPr>
        <p:spPr>
          <a:xfrm>
            <a:off x="609600" y="1524000"/>
            <a:ext cx="7924800" cy="923330"/>
          </a:xfrm>
          <a:prstGeom prst="rect">
            <a:avLst/>
          </a:prstGeom>
        </p:spPr>
        <p:txBody>
          <a:bodyPr wrap="square">
            <a:spAutoFit/>
          </a:bodyPr>
          <a:lstStyle/>
          <a:p>
            <a:r>
              <a:rPr lang="en-US" dirty="0" smtClean="0"/>
              <a:t>A memory is just like a human brain. It is used to store data and instruction. Computer memory is the storage space in computer where data is to be processed and instructions required for processing are stored.</a:t>
            </a:r>
            <a:endParaRPr lang="en-US" dirty="0"/>
          </a:p>
        </p:txBody>
      </p:sp>
      <p:sp>
        <p:nvSpPr>
          <p:cNvPr id="7" name="TextBox 6"/>
          <p:cNvSpPr txBox="1"/>
          <p:nvPr/>
        </p:nvSpPr>
        <p:spPr>
          <a:xfrm>
            <a:off x="609600" y="2971800"/>
            <a:ext cx="7924800" cy="461665"/>
          </a:xfrm>
          <a:prstGeom prst="rect">
            <a:avLst/>
          </a:prstGeom>
          <a:noFill/>
        </p:spPr>
        <p:txBody>
          <a:bodyPr wrap="square" rtlCol="0">
            <a:spAutoFit/>
          </a:bodyPr>
          <a:lstStyle/>
          <a:p>
            <a:pPr algn="ctr"/>
            <a:r>
              <a:rPr lang="en-US" sz="2400" b="1" dirty="0" smtClean="0"/>
              <a:t>Classification of Memories</a:t>
            </a:r>
            <a:endParaRPr lang="en-US" sz="2400" b="1"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RAM-Random Access Memory</a:t>
            </a:r>
            <a:endParaRPr lang="en-US" dirty="0"/>
          </a:p>
        </p:txBody>
      </p:sp>
      <p:sp>
        <p:nvSpPr>
          <p:cNvPr id="3" name="Content Placeholder 2"/>
          <p:cNvSpPr>
            <a:spLocks noGrp="1"/>
          </p:cNvSpPr>
          <p:nvPr>
            <p:ph idx="1"/>
          </p:nvPr>
        </p:nvSpPr>
        <p:spPr>
          <a:xfrm>
            <a:off x="457200" y="1600200"/>
            <a:ext cx="8382000" cy="4525963"/>
          </a:xfrm>
        </p:spPr>
        <p:txBody>
          <a:bodyPr>
            <a:normAutofit fontScale="92500"/>
          </a:bodyPr>
          <a:lstStyle/>
          <a:p>
            <a:r>
              <a:rPr lang="en-US" dirty="0" smtClean="0"/>
              <a:t>A RAM constitutes the internal memory of the CPU for storing data, program and program result. It is read/write memory. It is called random access memory (RAM).It is called Volatile Memory</a:t>
            </a:r>
          </a:p>
          <a:p>
            <a:pPr algn="just">
              <a:buNone/>
            </a:pPr>
            <a:r>
              <a:rPr lang="en-US" dirty="0" smtClean="0"/>
              <a:t>	</a:t>
            </a:r>
            <a:r>
              <a:rPr lang="en-US" b="1" dirty="0" smtClean="0">
                <a:solidFill>
                  <a:srgbClr val="C00000"/>
                </a:solidFill>
              </a:rPr>
              <a:t>Static RAM- </a:t>
            </a:r>
            <a:r>
              <a:rPr lang="en-US" dirty="0" smtClean="0"/>
              <a:t>Capable of retaining their state as long as power is applied.</a:t>
            </a:r>
          </a:p>
          <a:p>
            <a:pPr algn="just">
              <a:buNone/>
            </a:pPr>
            <a:r>
              <a:rPr lang="en-US" b="1" dirty="0" smtClean="0">
                <a:solidFill>
                  <a:srgbClr val="C00000"/>
                </a:solidFill>
              </a:rPr>
              <a:t>	Dynamic RAM</a:t>
            </a:r>
            <a:r>
              <a:rPr lang="en-US" dirty="0" smtClean="0"/>
              <a:t> -unlike SRAM, must be continually refreshed in order for it to maintain the data.</a:t>
            </a:r>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ROM-Read Only Memory</a:t>
            </a:r>
            <a:endParaRPr lang="en-US" dirty="0"/>
          </a:p>
        </p:txBody>
      </p:sp>
      <p:sp>
        <p:nvSpPr>
          <p:cNvPr id="3" name="Content Placeholder 2"/>
          <p:cNvSpPr>
            <a:spLocks noGrp="1"/>
          </p:cNvSpPr>
          <p:nvPr>
            <p:ph idx="1"/>
          </p:nvPr>
        </p:nvSpPr>
        <p:spPr>
          <a:xfrm>
            <a:off x="457200" y="1371600"/>
            <a:ext cx="8458200" cy="5257800"/>
          </a:xfrm>
        </p:spPr>
        <p:txBody>
          <a:bodyPr>
            <a:normAutofit fontScale="25000" lnSpcReduction="20000"/>
          </a:bodyPr>
          <a:lstStyle/>
          <a:p>
            <a:pPr>
              <a:buNone/>
            </a:pPr>
            <a:r>
              <a:rPr lang="en-US" sz="8000" dirty="0" smtClean="0"/>
              <a:t>ROM stands for Read Only Memory. The memory from which we can only read but cannot write on it. This type of memory is non-volatile. </a:t>
            </a:r>
          </a:p>
          <a:p>
            <a:r>
              <a:rPr lang="en-US" sz="8000" dirty="0" smtClean="0">
                <a:solidFill>
                  <a:srgbClr val="C00000"/>
                </a:solidFill>
              </a:rPr>
              <a:t>MROM (Masked ROM)</a:t>
            </a:r>
            <a:r>
              <a:rPr lang="en-US" sz="8000" dirty="0" smtClean="0"/>
              <a:t>-The very first ROMs were hard-wired devices that contained a pre-programmed set of data or instructions. These kind of ROMs are known as masked ROMs. It is inexpensive ROM.</a:t>
            </a:r>
          </a:p>
          <a:p>
            <a:r>
              <a:rPr lang="en-US" sz="8000" dirty="0" smtClean="0">
                <a:solidFill>
                  <a:srgbClr val="C00000"/>
                </a:solidFill>
              </a:rPr>
              <a:t>PROM (Programmable Read Only Memory)</a:t>
            </a:r>
            <a:r>
              <a:rPr lang="en-US" sz="8000" dirty="0" smtClean="0"/>
              <a:t>-PROM is read-only memory that can be modified only once by a user. It can be programmed only once and is not erasable.</a:t>
            </a:r>
          </a:p>
          <a:p>
            <a:r>
              <a:rPr lang="en-US" sz="8000" dirty="0" smtClean="0">
                <a:solidFill>
                  <a:srgbClr val="C00000"/>
                </a:solidFill>
              </a:rPr>
              <a:t>EPROM (Erasable and Programmable Read Only Memory)-</a:t>
            </a:r>
            <a:r>
              <a:rPr lang="en-US" sz="8000" dirty="0" smtClean="0"/>
              <a:t>The EPROM can be erased by exposing it to ultra-violet light for a duration of </a:t>
            </a:r>
            <a:r>
              <a:rPr lang="en-US" sz="8000" dirty="0" err="1" smtClean="0"/>
              <a:t>upto</a:t>
            </a:r>
            <a:r>
              <a:rPr lang="en-US" sz="8000" dirty="0" smtClean="0"/>
              <a:t> 40 minutes</a:t>
            </a:r>
          </a:p>
          <a:p>
            <a:r>
              <a:rPr lang="en-US" sz="8000" dirty="0" smtClean="0">
                <a:solidFill>
                  <a:srgbClr val="C00000"/>
                </a:solidFill>
              </a:rPr>
              <a:t>EEPROM (Electrically Erasable and Programmable Read Only Memory</a:t>
            </a:r>
            <a:r>
              <a:rPr lang="en-US" sz="8000" dirty="0" smtClean="0"/>
              <a:t>)-The EEPROM is programmed and erased electrically. It can be erased and reprogrammed about ten thousand times. Both erasing and programming take about 4 to 10 ms (millisecond). In EEPROM, any location can be selectively erased and programmed. EEPROMs can be erased one byte at a time, rather than erasing the entire chip. Hence, the process of re-programming is flexible but slow.</a:t>
            </a:r>
          </a:p>
          <a:p>
            <a:endParaRPr lang="en-US" sz="8000" dirty="0" smtClean="0"/>
          </a:p>
          <a:p>
            <a:pPr>
              <a:buNone/>
            </a:pPr>
            <a:endParaRPr lang="en-US" dirty="0" smtClean="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95600"/>
            <a:ext cx="8229600" cy="1143000"/>
          </a:xfrm>
        </p:spPr>
        <p:txBody>
          <a:bodyPr>
            <a:normAutofit/>
          </a:bodyPr>
          <a:lstStyle/>
          <a:p>
            <a:r>
              <a:rPr lang="en-US" sz="5400" dirty="0" smtClean="0"/>
              <a:t>Thank You</a:t>
            </a:r>
            <a:endParaRPr lang="en-US" sz="5400" dirty="0"/>
          </a:p>
        </p:txBody>
      </p:sp>
    </p:spTree>
    <p:extLst>
      <p:ext uri="{BB962C8B-B14F-4D97-AF65-F5344CB8AC3E}">
        <p14:creationId xmlns:p14="http://schemas.microsoft.com/office/powerpoint/2010/main" val="266038082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SEQUENTIAL LOGIC</a:t>
            </a:r>
            <a:endParaRPr lang="en-US" dirty="0"/>
          </a:p>
        </p:txBody>
      </p:sp>
      <p:sp>
        <p:nvSpPr>
          <p:cNvPr id="3" name="Content Placeholder 2"/>
          <p:cNvSpPr>
            <a:spLocks noGrp="1"/>
          </p:cNvSpPr>
          <p:nvPr>
            <p:ph idx="1"/>
          </p:nvPr>
        </p:nvSpPr>
        <p:spPr/>
        <p:txBody>
          <a:bodyPr/>
          <a:lstStyle/>
          <a:p>
            <a:pPr algn="just"/>
            <a:r>
              <a:rPr lang="en-US" b="1" dirty="0" smtClean="0"/>
              <a:t>Sequential logic</a:t>
            </a:r>
            <a:r>
              <a:rPr lang="en-US" dirty="0" smtClean="0"/>
              <a:t> is a type of logic circuit whose output depends not only on the present value of its input signals but on the sequence of past inputs, the input history as well</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990600"/>
            <a:ext cx="8610600" cy="923330"/>
          </a:xfrm>
          <a:prstGeom prst="rect">
            <a:avLst/>
          </a:prstGeom>
        </p:spPr>
        <p:txBody>
          <a:bodyPr wrap="square">
            <a:spAutoFit/>
          </a:bodyPr>
          <a:lstStyle/>
          <a:p>
            <a:r>
              <a:rPr lang="en-US" dirty="0" smtClean="0"/>
              <a:t>Asynchronous sequential circuits  Internal states can change at any instant of time when there is a change in the input variables  No clock signal is required  Have better performance but hard to design due to timing problems</a:t>
            </a:r>
            <a:endParaRPr lang="en-US" dirty="0"/>
          </a:p>
        </p:txBody>
      </p:sp>
      <p:sp>
        <p:nvSpPr>
          <p:cNvPr id="6" name="Title 1"/>
          <p:cNvSpPr>
            <a:spLocks noGrp="1"/>
          </p:cNvSpPr>
          <p:nvPr>
            <p:ph type="title"/>
          </p:nvPr>
        </p:nvSpPr>
        <p:spPr>
          <a:xfrm>
            <a:off x="457200" y="274638"/>
            <a:ext cx="8229600" cy="1143000"/>
          </a:xfrm>
        </p:spPr>
        <p:txBody>
          <a:bodyPr>
            <a:normAutofit fontScale="90000"/>
          </a:bodyPr>
          <a:lstStyle/>
          <a:p>
            <a:r>
              <a:rPr lang="en-US" i="1" dirty="0" smtClean="0"/>
              <a:t>Asynchronous sequential circuits:</a:t>
            </a:r>
            <a:r>
              <a:rPr lang="en-US" dirty="0" smtClean="0"/>
              <a:t/>
            </a:r>
            <a:br>
              <a:rPr lang="en-US" dirty="0" smtClean="0"/>
            </a:br>
            <a:endParaRPr lang="en-US" dirty="0"/>
          </a:p>
        </p:txBody>
      </p:sp>
      <p:pic>
        <p:nvPicPr>
          <p:cNvPr id="2" name="Picture 2"/>
          <p:cNvPicPr>
            <a:picLocks noChangeAspect="1" noChangeArrowheads="1"/>
          </p:cNvPicPr>
          <p:nvPr/>
        </p:nvPicPr>
        <p:blipFill>
          <a:blip r:embed="rId2"/>
          <a:srcRect/>
          <a:stretch>
            <a:fillRect/>
          </a:stretch>
        </p:blipFill>
        <p:spPr bwMode="auto">
          <a:xfrm>
            <a:off x="1676400" y="1905000"/>
            <a:ext cx="5886450" cy="4752975"/>
          </a:xfrm>
          <a:prstGeom prst="rect">
            <a:avLst/>
          </a:prstGeom>
          <a:noFill/>
          <a:ln w="9525">
            <a:noFill/>
            <a:miter lim="800000"/>
            <a:headEnd/>
            <a:tailEnd/>
          </a:ln>
          <a:effectLst/>
        </p:spPr>
      </p:pic>
    </p:spTree>
    <p:extLst>
      <p:ext uri="{BB962C8B-B14F-4D97-AF65-F5344CB8AC3E}">
        <p14:creationId xmlns:p14="http://schemas.microsoft.com/office/powerpoint/2010/main" val="170562163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Asynchronous Circuits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Fundamental mode</a:t>
            </a:r>
          </a:p>
          <a:p>
            <a:pPr>
              <a:buNone/>
            </a:pPr>
            <a:r>
              <a:rPr lang="en-US" dirty="0" smtClean="0"/>
              <a:t>		The  input variables change only  when the circuit is stable</a:t>
            </a:r>
          </a:p>
          <a:p>
            <a:pPr>
              <a:buNone/>
            </a:pPr>
            <a:r>
              <a:rPr lang="en-US" dirty="0" smtClean="0"/>
              <a:t>		Only one  input variables can changes at a time</a:t>
            </a:r>
          </a:p>
          <a:p>
            <a:pPr>
              <a:buNone/>
            </a:pPr>
            <a:r>
              <a:rPr lang="en-US" dirty="0" smtClean="0"/>
              <a:t>		Inputs are levels not pulses</a:t>
            </a:r>
          </a:p>
          <a:p>
            <a:r>
              <a:rPr lang="en-US" dirty="0" smtClean="0"/>
              <a:t>Pulse mode</a:t>
            </a:r>
          </a:p>
          <a:p>
            <a:pPr>
              <a:buNone/>
            </a:pPr>
            <a:r>
              <a:rPr lang="en-US" dirty="0" smtClean="0"/>
              <a:t>		Inputs variables are pulses not levels</a:t>
            </a:r>
          </a:p>
          <a:p>
            <a:pPr>
              <a:buNone/>
            </a:pPr>
            <a:r>
              <a:rPr lang="en-US" dirty="0" smtClean="0"/>
              <a:t>		The width of the pulse is long enough for the circuit to respond to </a:t>
            </a:r>
            <a:r>
              <a:rPr lang="en-US" smtClean="0"/>
              <a:t>the input</a:t>
            </a:r>
          </a:p>
          <a:p>
            <a:pPr>
              <a:buNone/>
            </a:pPr>
            <a:endParaRPr lang="en-US" smtClean="0"/>
          </a:p>
          <a:p>
            <a:pPr>
              <a:buNone/>
            </a:pPr>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PROCEDURE</a:t>
            </a:r>
            <a:endParaRPr lang="en-US" dirty="0"/>
          </a:p>
        </p:txBody>
      </p:sp>
      <p:sp>
        <p:nvSpPr>
          <p:cNvPr id="3" name="Content Placeholder 2"/>
          <p:cNvSpPr>
            <a:spLocks noGrp="1"/>
          </p:cNvSpPr>
          <p:nvPr>
            <p:ph idx="1"/>
          </p:nvPr>
        </p:nvSpPr>
        <p:spPr/>
        <p:txBody>
          <a:bodyPr/>
          <a:lstStyle/>
          <a:p>
            <a:pPr marL="0" indent="0">
              <a:buNone/>
            </a:pPr>
            <a:r>
              <a:rPr lang="en-US" dirty="0" smtClean="0"/>
              <a:t>Step-1: Draw state diagram</a:t>
            </a:r>
          </a:p>
          <a:p>
            <a:pPr marL="0" indent="0">
              <a:buNone/>
            </a:pPr>
            <a:r>
              <a:rPr lang="en-US" dirty="0" smtClean="0"/>
              <a:t>Step-2:Primitive flow table</a:t>
            </a:r>
          </a:p>
          <a:p>
            <a:pPr marL="0" indent="0">
              <a:buNone/>
            </a:pPr>
            <a:r>
              <a:rPr lang="en-US" dirty="0" smtClean="0"/>
              <a:t>Step-3:Reduction of primitive flow table </a:t>
            </a:r>
          </a:p>
          <a:p>
            <a:pPr marL="0" indent="0">
              <a:buNone/>
            </a:pPr>
            <a:r>
              <a:rPr lang="en-US" dirty="0" smtClean="0"/>
              <a:t>Step-4:State assignment</a:t>
            </a:r>
          </a:p>
          <a:p>
            <a:pPr marL="0" indent="0">
              <a:buNone/>
            </a:pPr>
            <a:r>
              <a:rPr lang="en-US" dirty="0" smtClean="0"/>
              <a:t>Step-5:Realization</a:t>
            </a:r>
            <a:endParaRPr lang="en-US" dirty="0"/>
          </a:p>
        </p:txBody>
      </p:sp>
    </p:spTree>
    <p:extLst>
      <p:ext uri="{BB962C8B-B14F-4D97-AF65-F5344CB8AC3E}">
        <p14:creationId xmlns:p14="http://schemas.microsoft.com/office/powerpoint/2010/main" val="219956709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382000" cy="5668963"/>
          </a:xfrm>
        </p:spPr>
        <p:txBody>
          <a:bodyPr/>
          <a:lstStyle/>
          <a:p>
            <a:pPr marL="0" indent="0" algn="just">
              <a:buNone/>
            </a:pPr>
            <a:r>
              <a:rPr lang="en-US" b="1" dirty="0" smtClean="0"/>
              <a:t>Design a asynchronous sequential circuit with two inputs X and Y and output Z. Whenever Y is 1, input X  is transferred to Z. When Y is 0, the output does not change for any change in X</a:t>
            </a:r>
          </a:p>
          <a:p>
            <a:pPr marL="0" indent="0">
              <a:buNone/>
            </a:pPr>
            <a:r>
              <a:rPr lang="en-US" dirty="0" smtClean="0"/>
              <a:t>	Inputs---- X &amp;  Y</a:t>
            </a:r>
          </a:p>
          <a:p>
            <a:pPr marL="0" indent="0">
              <a:buNone/>
            </a:pPr>
            <a:r>
              <a:rPr lang="en-US" dirty="0"/>
              <a:t>	</a:t>
            </a:r>
            <a:r>
              <a:rPr lang="en-US" dirty="0" smtClean="0"/>
              <a:t>Output---- Z</a:t>
            </a:r>
          </a:p>
          <a:p>
            <a:pPr marL="0" indent="0">
              <a:buNone/>
            </a:pPr>
            <a:r>
              <a:rPr lang="en-US" u="sng" dirty="0" smtClean="0"/>
              <a:t>Condition:  </a:t>
            </a:r>
            <a:endParaRPr lang="en-US" u="sng" dirty="0"/>
          </a:p>
        </p:txBody>
      </p:sp>
      <p:graphicFrame>
        <p:nvGraphicFramePr>
          <p:cNvPr id="5" name="Table 4"/>
          <p:cNvGraphicFramePr>
            <a:graphicFrameLocks noGrp="1"/>
          </p:cNvGraphicFramePr>
          <p:nvPr>
            <p:extLst>
              <p:ext uri="{D42A27DB-BD31-4B8C-83A1-F6EECF244321}">
                <p14:modId xmlns:p14="http://schemas.microsoft.com/office/powerpoint/2010/main" val="381628010"/>
              </p:ext>
            </p:extLst>
          </p:nvPr>
        </p:nvGraphicFramePr>
        <p:xfrm>
          <a:off x="1752600" y="4343400"/>
          <a:ext cx="6172200" cy="2042160"/>
        </p:xfrm>
        <a:graphic>
          <a:graphicData uri="http://schemas.openxmlformats.org/drawingml/2006/table">
            <a:tbl>
              <a:tblPr firstRow="1" bandRow="1">
                <a:tableStyleId>{5C22544A-7EE6-4342-B048-85BDC9FD1C3A}</a:tableStyleId>
              </a:tblPr>
              <a:tblGrid>
                <a:gridCol w="2057400"/>
                <a:gridCol w="2057400"/>
                <a:gridCol w="2057400"/>
              </a:tblGrid>
              <a:tr h="609600">
                <a:tc>
                  <a:txBody>
                    <a:bodyPr/>
                    <a:lstStyle/>
                    <a:p>
                      <a:pPr algn="ct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3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9600">
                <a:tc>
                  <a:txBody>
                    <a:bodyPr/>
                    <a:lstStyle/>
                    <a:p>
                      <a:pPr algn="ctr"/>
                      <a:r>
                        <a:rPr lang="en-US" sz="3200" b="1" dirty="0" smtClean="0"/>
                        <a:t>-</a:t>
                      </a:r>
                      <a:endParaRPr lang="en-US"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b="1" dirty="0" smtClean="0"/>
                        <a:t>1</a:t>
                      </a:r>
                      <a:endParaRPr lang="en-US"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3200" b="1" dirty="0" smtClean="0"/>
                        <a:t>X</a:t>
                      </a:r>
                      <a:endParaRPr lang="en-US"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09600">
                <a:tc>
                  <a:txBody>
                    <a:bodyPr/>
                    <a:lstStyle/>
                    <a:p>
                      <a:pPr algn="ctr"/>
                      <a:r>
                        <a:rPr lang="en-US" sz="2400" b="1" dirty="0" smtClean="0"/>
                        <a:t>-</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smtClean="0"/>
                        <a:t>0</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err="1" smtClean="0"/>
                        <a:t>Doesnot</a:t>
                      </a:r>
                      <a:r>
                        <a:rPr lang="en-US" sz="2400" b="1" baseline="0" dirty="0" smtClean="0"/>
                        <a:t> Change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TextBox 5"/>
          <p:cNvSpPr txBox="1"/>
          <p:nvPr/>
        </p:nvSpPr>
        <p:spPr>
          <a:xfrm>
            <a:off x="2362200" y="4343400"/>
            <a:ext cx="1371600" cy="584775"/>
          </a:xfrm>
          <a:prstGeom prst="rect">
            <a:avLst/>
          </a:prstGeom>
          <a:noFill/>
        </p:spPr>
        <p:txBody>
          <a:bodyPr wrap="square" rtlCol="0">
            <a:spAutoFit/>
          </a:bodyPr>
          <a:lstStyle/>
          <a:p>
            <a:r>
              <a:rPr lang="en-US" sz="3200" dirty="0" smtClean="0"/>
              <a:t>X</a:t>
            </a:r>
            <a:endParaRPr lang="en-US" sz="3200" dirty="0"/>
          </a:p>
        </p:txBody>
      </p:sp>
      <p:sp>
        <p:nvSpPr>
          <p:cNvPr id="7" name="TextBox 6"/>
          <p:cNvSpPr txBox="1"/>
          <p:nvPr/>
        </p:nvSpPr>
        <p:spPr>
          <a:xfrm>
            <a:off x="4572000" y="4343400"/>
            <a:ext cx="457200" cy="584775"/>
          </a:xfrm>
          <a:prstGeom prst="rect">
            <a:avLst/>
          </a:prstGeom>
          <a:noFill/>
        </p:spPr>
        <p:txBody>
          <a:bodyPr wrap="square" rtlCol="0">
            <a:spAutoFit/>
          </a:bodyPr>
          <a:lstStyle/>
          <a:p>
            <a:r>
              <a:rPr lang="en-US" sz="3200" dirty="0"/>
              <a:t>Y</a:t>
            </a:r>
          </a:p>
        </p:txBody>
      </p:sp>
      <p:sp>
        <p:nvSpPr>
          <p:cNvPr id="8" name="TextBox 7"/>
          <p:cNvSpPr txBox="1"/>
          <p:nvPr/>
        </p:nvSpPr>
        <p:spPr>
          <a:xfrm>
            <a:off x="6400800" y="4358640"/>
            <a:ext cx="1371600" cy="584775"/>
          </a:xfrm>
          <a:prstGeom prst="rect">
            <a:avLst/>
          </a:prstGeom>
          <a:noFill/>
        </p:spPr>
        <p:txBody>
          <a:bodyPr wrap="square" rtlCol="0">
            <a:spAutoFit/>
          </a:bodyPr>
          <a:lstStyle/>
          <a:p>
            <a:r>
              <a:rPr lang="en-US" sz="3200" dirty="0"/>
              <a:t>Z</a:t>
            </a:r>
          </a:p>
        </p:txBody>
      </p:sp>
    </p:spTree>
    <p:extLst>
      <p:ext uri="{BB962C8B-B14F-4D97-AF65-F5344CB8AC3E}">
        <p14:creationId xmlns:p14="http://schemas.microsoft.com/office/powerpoint/2010/main" val="2930986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3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533400"/>
            <a:ext cx="8229600" cy="5592763"/>
          </a:xfrm>
        </p:spPr>
        <p:txBody>
          <a:bodyPr/>
          <a:lstStyle/>
          <a:p>
            <a:pPr marL="0" indent="0" algn="ctr">
              <a:buNone/>
            </a:pPr>
            <a:r>
              <a:rPr lang="en-US" dirty="0" smtClean="0"/>
              <a:t>Transition State</a:t>
            </a:r>
          </a:p>
          <a:p>
            <a:pPr marL="0" indent="0" algn="ctr">
              <a:buNone/>
            </a:pPr>
            <a:endParaRPr lang="en-US" dirty="0" smtClean="0"/>
          </a:p>
          <a:p>
            <a:pPr marL="0" indent="0" algn="ctr">
              <a:buNone/>
            </a:pPr>
            <a:r>
              <a:rPr lang="en-US" dirty="0" smtClean="0"/>
              <a:t>00</a:t>
            </a:r>
            <a:endParaRPr lang="en-US" dirty="0"/>
          </a:p>
        </p:txBody>
      </p:sp>
      <p:cxnSp>
        <p:nvCxnSpPr>
          <p:cNvPr id="7" name="Straight Arrow Connector 6"/>
          <p:cNvCxnSpPr/>
          <p:nvPr/>
        </p:nvCxnSpPr>
        <p:spPr>
          <a:xfrm flipH="1">
            <a:off x="3429000" y="2286000"/>
            <a:ext cx="990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00600" y="2286000"/>
            <a:ext cx="838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50820" y="3185160"/>
            <a:ext cx="1447800" cy="584775"/>
          </a:xfrm>
          <a:prstGeom prst="rect">
            <a:avLst/>
          </a:prstGeom>
          <a:noFill/>
        </p:spPr>
        <p:txBody>
          <a:bodyPr wrap="square" rtlCol="0">
            <a:spAutoFit/>
          </a:bodyPr>
          <a:lstStyle/>
          <a:p>
            <a:r>
              <a:rPr lang="en-US" sz="3200" dirty="0">
                <a:solidFill>
                  <a:prstClr val="black"/>
                </a:solidFill>
              </a:rPr>
              <a:t>01</a:t>
            </a:r>
          </a:p>
        </p:txBody>
      </p:sp>
      <p:sp>
        <p:nvSpPr>
          <p:cNvPr id="12" name="TextBox 11"/>
          <p:cNvSpPr txBox="1"/>
          <p:nvPr/>
        </p:nvSpPr>
        <p:spPr>
          <a:xfrm>
            <a:off x="5486400" y="3200399"/>
            <a:ext cx="1447800" cy="584775"/>
          </a:xfrm>
          <a:prstGeom prst="rect">
            <a:avLst/>
          </a:prstGeom>
          <a:noFill/>
        </p:spPr>
        <p:txBody>
          <a:bodyPr wrap="square" rtlCol="0">
            <a:spAutoFit/>
          </a:bodyPr>
          <a:lstStyle/>
          <a:p>
            <a:r>
              <a:rPr lang="en-US" sz="3200" dirty="0">
                <a:solidFill>
                  <a:prstClr val="black"/>
                </a:solidFill>
              </a:rPr>
              <a:t>10</a:t>
            </a:r>
          </a:p>
        </p:txBody>
      </p:sp>
      <p:cxnSp>
        <p:nvCxnSpPr>
          <p:cNvPr id="14" name="Straight Arrow Connector 13"/>
          <p:cNvCxnSpPr/>
          <p:nvPr/>
        </p:nvCxnSpPr>
        <p:spPr>
          <a:xfrm>
            <a:off x="3200400" y="3785174"/>
            <a:ext cx="1219200" cy="786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800600" y="3785174"/>
            <a:ext cx="762000" cy="786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74820" y="4800599"/>
            <a:ext cx="906780" cy="584775"/>
          </a:xfrm>
          <a:prstGeom prst="rect">
            <a:avLst/>
          </a:prstGeom>
          <a:noFill/>
        </p:spPr>
        <p:txBody>
          <a:bodyPr wrap="square" rtlCol="0">
            <a:spAutoFit/>
          </a:bodyPr>
          <a:lstStyle/>
          <a:p>
            <a:r>
              <a:rPr lang="en-US" sz="3200" dirty="0">
                <a:solidFill>
                  <a:prstClr val="black"/>
                </a:solidFill>
              </a:rPr>
              <a:t>11</a:t>
            </a:r>
          </a:p>
        </p:txBody>
      </p:sp>
      <p:cxnSp>
        <p:nvCxnSpPr>
          <p:cNvPr id="19" name="Straight Arrow Connector 18"/>
          <p:cNvCxnSpPr/>
          <p:nvPr/>
        </p:nvCxnSpPr>
        <p:spPr>
          <a:xfrm flipV="1">
            <a:off x="4876800" y="3785174"/>
            <a:ext cx="990600" cy="130781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971800" y="3785174"/>
            <a:ext cx="1226820" cy="139925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71800" y="2057400"/>
            <a:ext cx="1226820" cy="112776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4876800" y="2057400"/>
            <a:ext cx="1219200" cy="112776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581400" y="1140767"/>
            <a:ext cx="762000" cy="461665"/>
          </a:xfrm>
          <a:prstGeom prst="rect">
            <a:avLst/>
          </a:prstGeom>
          <a:noFill/>
        </p:spPr>
        <p:txBody>
          <a:bodyPr wrap="square" rtlCol="0">
            <a:spAutoFit/>
          </a:bodyPr>
          <a:lstStyle/>
          <a:p>
            <a:r>
              <a:rPr lang="en-US" sz="2400" dirty="0">
                <a:solidFill>
                  <a:prstClr val="black"/>
                </a:solidFill>
              </a:rPr>
              <a:t>X</a:t>
            </a:r>
          </a:p>
        </p:txBody>
      </p:sp>
      <p:cxnSp>
        <p:nvCxnSpPr>
          <p:cNvPr id="30" name="Straight Arrow Connector 29"/>
          <p:cNvCxnSpPr/>
          <p:nvPr/>
        </p:nvCxnSpPr>
        <p:spPr>
          <a:xfrm>
            <a:off x="3924300" y="1371599"/>
            <a:ext cx="419100" cy="381001"/>
          </a:xfrm>
          <a:prstGeom prst="straightConnector1">
            <a:avLst/>
          </a:prstGeom>
          <a:ln w="38100">
            <a:solidFill>
              <a:schemeClr val="accent3">
                <a:lumMod val="50000"/>
              </a:schemeClr>
            </a:solidFill>
            <a:prstDash val="lg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800600" y="1371599"/>
            <a:ext cx="381000" cy="381001"/>
          </a:xfrm>
          <a:prstGeom prst="straightConnector1">
            <a:avLst/>
          </a:prstGeom>
          <a:ln w="38100">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257800" y="1029621"/>
            <a:ext cx="762000" cy="461665"/>
          </a:xfrm>
          <a:prstGeom prst="rect">
            <a:avLst/>
          </a:prstGeom>
          <a:noFill/>
        </p:spPr>
        <p:txBody>
          <a:bodyPr wrap="square" rtlCol="0">
            <a:spAutoFit/>
          </a:bodyPr>
          <a:lstStyle/>
          <a:p>
            <a:r>
              <a:rPr lang="en-US" sz="2400" dirty="0">
                <a:solidFill>
                  <a:prstClr val="black"/>
                </a:solidFill>
              </a:rPr>
              <a:t>Y</a:t>
            </a:r>
          </a:p>
        </p:txBody>
      </p:sp>
    </p:spTree>
    <p:extLst>
      <p:ext uri="{BB962C8B-B14F-4D97-AF65-F5344CB8AC3E}">
        <p14:creationId xmlns:p14="http://schemas.microsoft.com/office/powerpoint/2010/main" val="80235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1500" fill="hold"/>
                                        <p:tgtEl>
                                          <p:spTgt spid="9"/>
                                        </p:tgtEl>
                                        <p:attrNameLst>
                                          <p:attrName>ppt_x</p:attrName>
                                        </p:attrNameLst>
                                      </p:cBhvr>
                                      <p:tavLst>
                                        <p:tav tm="0">
                                          <p:val>
                                            <p:strVal val="#ppt_x"/>
                                          </p:val>
                                        </p:tav>
                                        <p:tav tm="100000">
                                          <p:val>
                                            <p:strVal val="#ppt_x"/>
                                          </p:val>
                                        </p:tav>
                                      </p:tavLst>
                                    </p:anim>
                                    <p:anim calcmode="lin" valueType="num">
                                      <p:cBhvr additive="base">
                                        <p:cTn id="25"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500" fill="hold"/>
                                        <p:tgtEl>
                                          <p:spTgt spid="12"/>
                                        </p:tgtEl>
                                        <p:attrNameLst>
                                          <p:attrName>ppt_x</p:attrName>
                                        </p:attrNameLst>
                                      </p:cBhvr>
                                      <p:tavLst>
                                        <p:tav tm="0">
                                          <p:val>
                                            <p:strVal val="#ppt_x"/>
                                          </p:val>
                                        </p:tav>
                                        <p:tav tm="100000">
                                          <p:val>
                                            <p:strVal val="#ppt_x"/>
                                          </p:val>
                                        </p:tav>
                                      </p:tavLst>
                                    </p:anim>
                                    <p:anim calcmode="lin" valueType="num">
                                      <p:cBhvr additive="base">
                                        <p:cTn id="31"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ircle(in)">
                                      <p:cBhvr>
                                        <p:cTn id="48" dur="2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arn(inVertical)">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1000"/>
                                        <p:tgtEl>
                                          <p:spTgt spid="30"/>
                                        </p:tgtEl>
                                      </p:cBhvr>
                                    </p:animEffect>
                                    <p:anim calcmode="lin" valueType="num">
                                      <p:cBhvr>
                                        <p:cTn id="81" dur="1000" fill="hold"/>
                                        <p:tgtEl>
                                          <p:spTgt spid="30"/>
                                        </p:tgtEl>
                                        <p:attrNameLst>
                                          <p:attrName>ppt_x</p:attrName>
                                        </p:attrNameLst>
                                      </p:cBhvr>
                                      <p:tavLst>
                                        <p:tav tm="0">
                                          <p:val>
                                            <p:strVal val="#ppt_x"/>
                                          </p:val>
                                        </p:tav>
                                        <p:tav tm="100000">
                                          <p:val>
                                            <p:strVal val="#ppt_x"/>
                                          </p:val>
                                        </p:tav>
                                      </p:tavLst>
                                    </p:anim>
                                    <p:anim calcmode="lin" valueType="num">
                                      <p:cBhvr>
                                        <p:cTn id="8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P spid="12" grpId="0"/>
      <p:bldP spid="17" grpId="0"/>
      <p:bldP spid="28"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038600" y="1028700"/>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267200" y="139065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98620" y="1028700"/>
            <a:ext cx="838200" cy="369332"/>
          </a:xfrm>
          <a:prstGeom prst="rect">
            <a:avLst/>
          </a:prstGeom>
          <a:noFill/>
        </p:spPr>
        <p:txBody>
          <a:bodyPr wrap="square" rtlCol="0">
            <a:spAutoFit/>
          </a:bodyPr>
          <a:lstStyle/>
          <a:p>
            <a:r>
              <a:rPr lang="en-US" dirty="0" smtClean="0"/>
              <a:t>   A</a:t>
            </a:r>
            <a:endParaRPr lang="en-US" dirty="0"/>
          </a:p>
        </p:txBody>
      </p:sp>
      <p:sp>
        <p:nvSpPr>
          <p:cNvPr id="9" name="TextBox 8"/>
          <p:cNvSpPr txBox="1"/>
          <p:nvPr/>
        </p:nvSpPr>
        <p:spPr>
          <a:xfrm>
            <a:off x="4198620" y="1401842"/>
            <a:ext cx="723900" cy="369332"/>
          </a:xfrm>
          <a:prstGeom prst="rect">
            <a:avLst/>
          </a:prstGeom>
          <a:noFill/>
        </p:spPr>
        <p:txBody>
          <a:bodyPr wrap="square" rtlCol="0">
            <a:spAutoFit/>
          </a:bodyPr>
          <a:lstStyle/>
          <a:p>
            <a:r>
              <a:rPr lang="en-US" dirty="0" smtClean="0"/>
              <a:t>   0</a:t>
            </a:r>
            <a:endParaRPr lang="en-US" dirty="0"/>
          </a:p>
        </p:txBody>
      </p:sp>
      <p:sp>
        <p:nvSpPr>
          <p:cNvPr id="10" name="Oval 9"/>
          <p:cNvSpPr/>
          <p:nvPr/>
        </p:nvSpPr>
        <p:spPr>
          <a:xfrm>
            <a:off x="2225040" y="2122408"/>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453640" y="2484358"/>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53640" y="2122408"/>
            <a:ext cx="670560" cy="373142"/>
          </a:xfrm>
          <a:prstGeom prst="rect">
            <a:avLst/>
          </a:prstGeom>
          <a:noFill/>
        </p:spPr>
        <p:txBody>
          <a:bodyPr wrap="square" rtlCol="0">
            <a:spAutoFit/>
          </a:bodyPr>
          <a:lstStyle/>
          <a:p>
            <a:r>
              <a:rPr lang="en-US" dirty="0" smtClean="0"/>
              <a:t>   B</a:t>
            </a:r>
            <a:endParaRPr lang="en-US" dirty="0"/>
          </a:p>
        </p:txBody>
      </p:sp>
      <p:sp>
        <p:nvSpPr>
          <p:cNvPr id="13" name="TextBox 12"/>
          <p:cNvSpPr txBox="1"/>
          <p:nvPr/>
        </p:nvSpPr>
        <p:spPr>
          <a:xfrm>
            <a:off x="2385060" y="2495550"/>
            <a:ext cx="723900" cy="369332"/>
          </a:xfrm>
          <a:prstGeom prst="rect">
            <a:avLst/>
          </a:prstGeom>
          <a:noFill/>
        </p:spPr>
        <p:txBody>
          <a:bodyPr wrap="square" rtlCol="0">
            <a:spAutoFit/>
          </a:bodyPr>
          <a:lstStyle/>
          <a:p>
            <a:r>
              <a:rPr lang="en-US" dirty="0" smtClean="0"/>
              <a:t>   0</a:t>
            </a:r>
            <a:endParaRPr lang="en-US" dirty="0"/>
          </a:p>
        </p:txBody>
      </p:sp>
      <p:cxnSp>
        <p:nvCxnSpPr>
          <p:cNvPr id="15" name="Straight Arrow Connector 14"/>
          <p:cNvCxnSpPr>
            <a:endCxn id="10" idx="7"/>
          </p:cNvCxnSpPr>
          <p:nvPr/>
        </p:nvCxnSpPr>
        <p:spPr>
          <a:xfrm flipH="1">
            <a:off x="3135611" y="1752600"/>
            <a:ext cx="1131589" cy="475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638800" y="2297787"/>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867400" y="2659737"/>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67400" y="2297787"/>
            <a:ext cx="670560" cy="373142"/>
          </a:xfrm>
          <a:prstGeom prst="rect">
            <a:avLst/>
          </a:prstGeom>
          <a:noFill/>
        </p:spPr>
        <p:txBody>
          <a:bodyPr wrap="square" rtlCol="0">
            <a:spAutoFit/>
          </a:bodyPr>
          <a:lstStyle/>
          <a:p>
            <a:r>
              <a:rPr lang="en-US" dirty="0" smtClean="0"/>
              <a:t>   C</a:t>
            </a:r>
            <a:endParaRPr lang="en-US" dirty="0"/>
          </a:p>
        </p:txBody>
      </p:sp>
      <p:sp>
        <p:nvSpPr>
          <p:cNvPr id="20" name="TextBox 19"/>
          <p:cNvSpPr txBox="1"/>
          <p:nvPr/>
        </p:nvSpPr>
        <p:spPr>
          <a:xfrm>
            <a:off x="5798820" y="2670929"/>
            <a:ext cx="723900" cy="369332"/>
          </a:xfrm>
          <a:prstGeom prst="rect">
            <a:avLst/>
          </a:prstGeom>
          <a:noFill/>
        </p:spPr>
        <p:txBody>
          <a:bodyPr wrap="square" rtlCol="0">
            <a:spAutoFit/>
          </a:bodyPr>
          <a:lstStyle/>
          <a:p>
            <a:r>
              <a:rPr lang="en-US" dirty="0" smtClean="0"/>
              <a:t>   0</a:t>
            </a:r>
            <a:endParaRPr lang="en-US" dirty="0"/>
          </a:p>
        </p:txBody>
      </p:sp>
      <p:sp>
        <p:nvSpPr>
          <p:cNvPr id="21" name="TextBox 20"/>
          <p:cNvSpPr txBox="1"/>
          <p:nvPr/>
        </p:nvSpPr>
        <p:spPr>
          <a:xfrm>
            <a:off x="3291840" y="1621178"/>
            <a:ext cx="497215" cy="369332"/>
          </a:xfrm>
          <a:prstGeom prst="rect">
            <a:avLst/>
          </a:prstGeom>
          <a:noFill/>
        </p:spPr>
        <p:txBody>
          <a:bodyPr wrap="square" rtlCol="0">
            <a:spAutoFit/>
          </a:bodyPr>
          <a:lstStyle/>
          <a:p>
            <a:r>
              <a:rPr lang="en-US" dirty="0" smtClean="0"/>
              <a:t>01</a:t>
            </a:r>
            <a:endParaRPr lang="en-US" dirty="0"/>
          </a:p>
        </p:txBody>
      </p:sp>
      <p:cxnSp>
        <p:nvCxnSpPr>
          <p:cNvPr id="23" name="Straight Arrow Connector 22"/>
          <p:cNvCxnSpPr>
            <a:stCxn id="4" idx="5"/>
          </p:cNvCxnSpPr>
          <p:nvPr/>
        </p:nvCxnSpPr>
        <p:spPr>
          <a:xfrm>
            <a:off x="4949171" y="1646587"/>
            <a:ext cx="1070629" cy="65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22620" y="1598222"/>
            <a:ext cx="418704" cy="369332"/>
          </a:xfrm>
          <a:prstGeom prst="rect">
            <a:avLst/>
          </a:prstGeom>
          <a:noFill/>
        </p:spPr>
        <p:txBody>
          <a:bodyPr wrap="none" rtlCol="0">
            <a:spAutoFit/>
          </a:bodyPr>
          <a:lstStyle/>
          <a:p>
            <a:r>
              <a:rPr lang="en-US" dirty="0" smtClean="0"/>
              <a:t>10</a:t>
            </a:r>
            <a:endParaRPr lang="en-US" dirty="0"/>
          </a:p>
        </p:txBody>
      </p:sp>
      <p:sp>
        <p:nvSpPr>
          <p:cNvPr id="25" name="Oval 24"/>
          <p:cNvSpPr/>
          <p:nvPr/>
        </p:nvSpPr>
        <p:spPr>
          <a:xfrm>
            <a:off x="982980" y="3589258"/>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1211580" y="3951208"/>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11580" y="3589258"/>
            <a:ext cx="670560" cy="373142"/>
          </a:xfrm>
          <a:prstGeom prst="rect">
            <a:avLst/>
          </a:prstGeom>
          <a:noFill/>
        </p:spPr>
        <p:txBody>
          <a:bodyPr wrap="square" rtlCol="0">
            <a:spAutoFit/>
          </a:bodyPr>
          <a:lstStyle/>
          <a:p>
            <a:r>
              <a:rPr lang="en-US" dirty="0" smtClean="0"/>
              <a:t>   D</a:t>
            </a:r>
            <a:endParaRPr lang="en-US" dirty="0"/>
          </a:p>
        </p:txBody>
      </p:sp>
      <p:sp>
        <p:nvSpPr>
          <p:cNvPr id="28" name="TextBox 27"/>
          <p:cNvSpPr txBox="1"/>
          <p:nvPr/>
        </p:nvSpPr>
        <p:spPr>
          <a:xfrm>
            <a:off x="1143000" y="3962400"/>
            <a:ext cx="723900" cy="369332"/>
          </a:xfrm>
          <a:prstGeom prst="rect">
            <a:avLst/>
          </a:prstGeom>
          <a:noFill/>
        </p:spPr>
        <p:txBody>
          <a:bodyPr wrap="square" rtlCol="0">
            <a:spAutoFit/>
          </a:bodyPr>
          <a:lstStyle/>
          <a:p>
            <a:r>
              <a:rPr lang="en-US" dirty="0" smtClean="0"/>
              <a:t>   1</a:t>
            </a:r>
            <a:endParaRPr lang="en-US" dirty="0"/>
          </a:p>
        </p:txBody>
      </p:sp>
      <p:cxnSp>
        <p:nvCxnSpPr>
          <p:cNvPr id="30" name="Straight Arrow Connector 29"/>
          <p:cNvCxnSpPr>
            <a:endCxn id="27" idx="0"/>
          </p:cNvCxnSpPr>
          <p:nvPr/>
        </p:nvCxnSpPr>
        <p:spPr>
          <a:xfrm flipH="1">
            <a:off x="1546860" y="2846308"/>
            <a:ext cx="906780" cy="742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87236" y="2864882"/>
            <a:ext cx="418704" cy="369332"/>
          </a:xfrm>
          <a:prstGeom prst="rect">
            <a:avLst/>
          </a:prstGeom>
          <a:noFill/>
        </p:spPr>
        <p:txBody>
          <a:bodyPr wrap="none" rtlCol="0">
            <a:spAutoFit/>
          </a:bodyPr>
          <a:lstStyle/>
          <a:p>
            <a:r>
              <a:rPr lang="en-US" dirty="0" smtClean="0"/>
              <a:t>11</a:t>
            </a:r>
            <a:endParaRPr lang="en-US" dirty="0"/>
          </a:p>
        </p:txBody>
      </p:sp>
      <p:cxnSp>
        <p:nvCxnSpPr>
          <p:cNvPr id="34" name="Straight Arrow Connector 33"/>
          <p:cNvCxnSpPr>
            <a:endCxn id="25" idx="6"/>
          </p:cNvCxnSpPr>
          <p:nvPr/>
        </p:nvCxnSpPr>
        <p:spPr>
          <a:xfrm flipH="1">
            <a:off x="2049780" y="3021687"/>
            <a:ext cx="3882192" cy="9295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89268" y="3021495"/>
            <a:ext cx="418704" cy="369332"/>
          </a:xfrm>
          <a:prstGeom prst="rect">
            <a:avLst/>
          </a:prstGeom>
          <a:noFill/>
        </p:spPr>
        <p:txBody>
          <a:bodyPr wrap="none" rtlCol="0">
            <a:spAutoFit/>
          </a:bodyPr>
          <a:lstStyle/>
          <a:p>
            <a:r>
              <a:rPr lang="en-US" dirty="0" smtClean="0"/>
              <a:t>11</a:t>
            </a:r>
            <a:endParaRPr lang="en-US" dirty="0"/>
          </a:p>
        </p:txBody>
      </p:sp>
      <p:cxnSp>
        <p:nvCxnSpPr>
          <p:cNvPr id="41" name="Curved Connector 40"/>
          <p:cNvCxnSpPr>
            <a:endCxn id="13" idx="2"/>
          </p:cNvCxnSpPr>
          <p:nvPr/>
        </p:nvCxnSpPr>
        <p:spPr>
          <a:xfrm flipV="1">
            <a:off x="1828800" y="2864882"/>
            <a:ext cx="918210" cy="724376"/>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626985" y="3125078"/>
            <a:ext cx="497215" cy="369332"/>
          </a:xfrm>
          <a:prstGeom prst="rect">
            <a:avLst/>
          </a:prstGeom>
          <a:noFill/>
        </p:spPr>
        <p:txBody>
          <a:bodyPr wrap="square" rtlCol="0">
            <a:spAutoFit/>
          </a:bodyPr>
          <a:lstStyle/>
          <a:p>
            <a:r>
              <a:rPr lang="en-US" dirty="0" smtClean="0"/>
              <a:t>01</a:t>
            </a:r>
            <a:endParaRPr lang="en-US" dirty="0"/>
          </a:p>
        </p:txBody>
      </p:sp>
      <p:sp>
        <p:nvSpPr>
          <p:cNvPr id="44" name="Oval 43"/>
          <p:cNvSpPr/>
          <p:nvPr/>
        </p:nvSpPr>
        <p:spPr>
          <a:xfrm>
            <a:off x="3425388" y="4876800"/>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653988" y="523875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653988" y="4876800"/>
            <a:ext cx="670560" cy="373142"/>
          </a:xfrm>
          <a:prstGeom prst="rect">
            <a:avLst/>
          </a:prstGeom>
          <a:noFill/>
        </p:spPr>
        <p:txBody>
          <a:bodyPr wrap="square" rtlCol="0">
            <a:spAutoFit/>
          </a:bodyPr>
          <a:lstStyle/>
          <a:p>
            <a:r>
              <a:rPr lang="en-US" dirty="0" smtClean="0"/>
              <a:t>   E</a:t>
            </a:r>
            <a:endParaRPr lang="en-US" dirty="0"/>
          </a:p>
        </p:txBody>
      </p:sp>
      <p:sp>
        <p:nvSpPr>
          <p:cNvPr id="47" name="TextBox 46"/>
          <p:cNvSpPr txBox="1"/>
          <p:nvPr/>
        </p:nvSpPr>
        <p:spPr>
          <a:xfrm>
            <a:off x="3585408" y="5249942"/>
            <a:ext cx="723900" cy="369332"/>
          </a:xfrm>
          <a:prstGeom prst="rect">
            <a:avLst/>
          </a:prstGeom>
          <a:noFill/>
        </p:spPr>
        <p:txBody>
          <a:bodyPr wrap="square" rtlCol="0">
            <a:spAutoFit/>
          </a:bodyPr>
          <a:lstStyle/>
          <a:p>
            <a:r>
              <a:rPr lang="en-US" dirty="0" smtClean="0"/>
              <a:t>   1</a:t>
            </a:r>
            <a:endParaRPr lang="en-US" dirty="0"/>
          </a:p>
        </p:txBody>
      </p:sp>
      <p:cxnSp>
        <p:nvCxnSpPr>
          <p:cNvPr id="49" name="Straight Arrow Connector 48"/>
          <p:cNvCxnSpPr/>
          <p:nvPr/>
        </p:nvCxnSpPr>
        <p:spPr>
          <a:xfrm>
            <a:off x="2000250" y="4147066"/>
            <a:ext cx="1701155" cy="729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926259" y="4128492"/>
            <a:ext cx="418704" cy="369332"/>
          </a:xfrm>
          <a:prstGeom prst="rect">
            <a:avLst/>
          </a:prstGeom>
          <a:noFill/>
        </p:spPr>
        <p:txBody>
          <a:bodyPr wrap="none" rtlCol="0">
            <a:spAutoFit/>
          </a:bodyPr>
          <a:lstStyle/>
          <a:p>
            <a:r>
              <a:rPr lang="en-US" dirty="0" smtClean="0"/>
              <a:t>10</a:t>
            </a:r>
            <a:endParaRPr lang="en-US" dirty="0"/>
          </a:p>
        </p:txBody>
      </p:sp>
      <p:sp>
        <p:nvSpPr>
          <p:cNvPr id="55" name="Oval 54"/>
          <p:cNvSpPr/>
          <p:nvPr/>
        </p:nvSpPr>
        <p:spPr>
          <a:xfrm>
            <a:off x="5974080" y="4365903"/>
            <a:ext cx="10668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6202680" y="4727853"/>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202680" y="4365903"/>
            <a:ext cx="670560" cy="373142"/>
          </a:xfrm>
          <a:prstGeom prst="rect">
            <a:avLst/>
          </a:prstGeom>
          <a:noFill/>
        </p:spPr>
        <p:txBody>
          <a:bodyPr wrap="square" rtlCol="0">
            <a:spAutoFit/>
          </a:bodyPr>
          <a:lstStyle/>
          <a:p>
            <a:r>
              <a:rPr lang="en-US" dirty="0" smtClean="0"/>
              <a:t>   F</a:t>
            </a:r>
            <a:endParaRPr lang="en-US" dirty="0"/>
          </a:p>
        </p:txBody>
      </p:sp>
      <p:sp>
        <p:nvSpPr>
          <p:cNvPr id="58" name="TextBox 57"/>
          <p:cNvSpPr txBox="1"/>
          <p:nvPr/>
        </p:nvSpPr>
        <p:spPr>
          <a:xfrm>
            <a:off x="6134100" y="4739045"/>
            <a:ext cx="723900" cy="369332"/>
          </a:xfrm>
          <a:prstGeom prst="rect">
            <a:avLst/>
          </a:prstGeom>
          <a:noFill/>
        </p:spPr>
        <p:txBody>
          <a:bodyPr wrap="square" rtlCol="0">
            <a:spAutoFit/>
          </a:bodyPr>
          <a:lstStyle/>
          <a:p>
            <a:r>
              <a:rPr lang="en-US" dirty="0" smtClean="0"/>
              <a:t>   1</a:t>
            </a:r>
            <a:endParaRPr lang="en-US" dirty="0"/>
          </a:p>
        </p:txBody>
      </p:sp>
      <p:cxnSp>
        <p:nvCxnSpPr>
          <p:cNvPr id="60" name="Straight Arrow Connector 59"/>
          <p:cNvCxnSpPr>
            <a:endCxn id="55" idx="3"/>
          </p:cNvCxnSpPr>
          <p:nvPr/>
        </p:nvCxnSpPr>
        <p:spPr>
          <a:xfrm flipV="1">
            <a:off x="4492188" y="4983790"/>
            <a:ext cx="1638121" cy="124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827468" y="4496276"/>
            <a:ext cx="418704" cy="369332"/>
          </a:xfrm>
          <a:prstGeom prst="rect">
            <a:avLst/>
          </a:prstGeom>
          <a:noFill/>
        </p:spPr>
        <p:txBody>
          <a:bodyPr wrap="none" rtlCol="0">
            <a:spAutoFit/>
          </a:bodyPr>
          <a:lstStyle/>
          <a:p>
            <a:r>
              <a:rPr lang="en-US" dirty="0"/>
              <a:t>0</a:t>
            </a:r>
            <a:r>
              <a:rPr lang="en-US" dirty="0" smtClean="0"/>
              <a:t>0</a:t>
            </a:r>
            <a:endParaRPr lang="en-US" dirty="0"/>
          </a:p>
        </p:txBody>
      </p:sp>
      <p:cxnSp>
        <p:nvCxnSpPr>
          <p:cNvPr id="67" name="Curved Connector 66"/>
          <p:cNvCxnSpPr>
            <a:endCxn id="4" idx="2"/>
          </p:cNvCxnSpPr>
          <p:nvPr/>
        </p:nvCxnSpPr>
        <p:spPr>
          <a:xfrm flipV="1">
            <a:off x="3063240" y="1390650"/>
            <a:ext cx="975360" cy="731758"/>
          </a:xfrm>
          <a:prstGeom prst="curvedConnector3">
            <a:avLst>
              <a:gd name="adj1" fmla="val 18750"/>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715396" y="1021317"/>
            <a:ext cx="418704" cy="369332"/>
          </a:xfrm>
          <a:prstGeom prst="rect">
            <a:avLst/>
          </a:prstGeom>
          <a:noFill/>
        </p:spPr>
        <p:txBody>
          <a:bodyPr wrap="none" rtlCol="0">
            <a:spAutoFit/>
          </a:bodyPr>
          <a:lstStyle/>
          <a:p>
            <a:r>
              <a:rPr lang="en-US" dirty="0"/>
              <a:t>0</a:t>
            </a:r>
            <a:r>
              <a:rPr lang="en-US" dirty="0" smtClean="0"/>
              <a:t>0</a:t>
            </a:r>
            <a:endParaRPr lang="en-US" dirty="0"/>
          </a:p>
        </p:txBody>
      </p:sp>
      <p:cxnSp>
        <p:nvCxnSpPr>
          <p:cNvPr id="71" name="Curved Connector 70"/>
          <p:cNvCxnSpPr>
            <a:stCxn id="17" idx="7"/>
          </p:cNvCxnSpPr>
          <p:nvPr/>
        </p:nvCxnSpPr>
        <p:spPr>
          <a:xfrm rot="16200000" flipV="1">
            <a:off x="5228478" y="1082906"/>
            <a:ext cx="1197816" cy="1443971"/>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Curved Connector 72"/>
          <p:cNvCxnSpPr>
            <a:endCxn id="44" idx="5"/>
          </p:cNvCxnSpPr>
          <p:nvPr/>
        </p:nvCxnSpPr>
        <p:spPr>
          <a:xfrm rot="10800000" flipV="1">
            <a:off x="4335960" y="5046083"/>
            <a:ext cx="2369641" cy="448604"/>
          </a:xfrm>
          <a:prstGeom prst="curvedConnector4">
            <a:avLst>
              <a:gd name="adj1" fmla="val 33198"/>
              <a:gd name="adj2" fmla="val 174590"/>
            </a:avLst>
          </a:prstGeom>
          <a:ln>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408682" y="5791200"/>
            <a:ext cx="418704" cy="369332"/>
          </a:xfrm>
          <a:prstGeom prst="rect">
            <a:avLst/>
          </a:prstGeom>
          <a:noFill/>
        </p:spPr>
        <p:txBody>
          <a:bodyPr wrap="none" rtlCol="0">
            <a:spAutoFit/>
          </a:bodyPr>
          <a:lstStyle/>
          <a:p>
            <a:r>
              <a:rPr lang="en-US" dirty="0" smtClean="0"/>
              <a:t>10</a:t>
            </a:r>
            <a:endParaRPr lang="en-US" dirty="0"/>
          </a:p>
        </p:txBody>
      </p:sp>
      <p:cxnSp>
        <p:nvCxnSpPr>
          <p:cNvPr id="79" name="Curved Connector 78"/>
          <p:cNvCxnSpPr/>
          <p:nvPr/>
        </p:nvCxnSpPr>
        <p:spPr>
          <a:xfrm rot="10800000">
            <a:off x="1387237" y="4365904"/>
            <a:ext cx="2314169" cy="1128785"/>
          </a:xfrm>
          <a:prstGeom prst="curvedConnector3">
            <a:avLst>
              <a:gd name="adj1" fmla="val 86106"/>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882140" y="5411129"/>
            <a:ext cx="418704" cy="369332"/>
          </a:xfrm>
          <a:prstGeom prst="rect">
            <a:avLst/>
          </a:prstGeom>
          <a:noFill/>
        </p:spPr>
        <p:txBody>
          <a:bodyPr wrap="none" rtlCol="0">
            <a:spAutoFit/>
          </a:bodyPr>
          <a:lstStyle/>
          <a:p>
            <a:r>
              <a:rPr lang="en-US" dirty="0" smtClean="0"/>
              <a:t>11</a:t>
            </a:r>
            <a:endParaRPr lang="en-US" dirty="0"/>
          </a:p>
        </p:txBody>
      </p:sp>
      <p:cxnSp>
        <p:nvCxnSpPr>
          <p:cNvPr id="86" name="Straight Arrow Connector 85"/>
          <p:cNvCxnSpPr>
            <a:stCxn id="55" idx="0"/>
            <a:endCxn id="10" idx="6"/>
          </p:cNvCxnSpPr>
          <p:nvPr/>
        </p:nvCxnSpPr>
        <p:spPr>
          <a:xfrm flipH="1" flipV="1">
            <a:off x="3291840" y="2484358"/>
            <a:ext cx="3215640" cy="1881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425305" y="2761182"/>
            <a:ext cx="497215" cy="369332"/>
          </a:xfrm>
          <a:prstGeom prst="rect">
            <a:avLst/>
          </a:prstGeom>
          <a:noFill/>
        </p:spPr>
        <p:txBody>
          <a:bodyPr wrap="square" rtlCol="0">
            <a:spAutoFit/>
          </a:bodyPr>
          <a:lstStyle/>
          <a:p>
            <a:r>
              <a:rPr lang="en-US" dirty="0" smtClean="0"/>
              <a:t>01</a:t>
            </a:r>
            <a:endParaRPr lang="en-US" dirty="0"/>
          </a:p>
        </p:txBody>
      </p:sp>
      <p:sp>
        <p:nvSpPr>
          <p:cNvPr id="88" name="TextBox 87"/>
          <p:cNvSpPr txBox="1"/>
          <p:nvPr/>
        </p:nvSpPr>
        <p:spPr>
          <a:xfrm>
            <a:off x="3042473" y="212467"/>
            <a:ext cx="2442012" cy="461665"/>
          </a:xfrm>
          <a:prstGeom prst="rect">
            <a:avLst/>
          </a:prstGeom>
          <a:noFill/>
        </p:spPr>
        <p:txBody>
          <a:bodyPr wrap="square" rtlCol="0">
            <a:spAutoFit/>
          </a:bodyPr>
          <a:lstStyle/>
          <a:p>
            <a:r>
              <a:rPr lang="en-US" sz="2400" b="1" dirty="0" smtClean="0"/>
              <a:t>STATE DIAGRAM</a:t>
            </a:r>
            <a:endParaRPr lang="en-US" sz="2400" b="1" dirty="0"/>
          </a:p>
        </p:txBody>
      </p:sp>
      <p:sp>
        <p:nvSpPr>
          <p:cNvPr id="89" name="TextBox 88"/>
          <p:cNvSpPr txBox="1"/>
          <p:nvPr/>
        </p:nvSpPr>
        <p:spPr>
          <a:xfrm>
            <a:off x="7391400" y="674133"/>
            <a:ext cx="1219200" cy="461665"/>
          </a:xfrm>
          <a:prstGeom prst="rect">
            <a:avLst/>
          </a:prstGeom>
          <a:noFill/>
        </p:spPr>
        <p:txBody>
          <a:bodyPr wrap="square" rtlCol="0">
            <a:spAutoFit/>
          </a:bodyPr>
          <a:lstStyle/>
          <a:p>
            <a:r>
              <a:rPr lang="en-US" sz="2400" dirty="0" smtClean="0"/>
              <a:t>A-00</a:t>
            </a:r>
            <a:endParaRPr lang="en-US" sz="2400" dirty="0"/>
          </a:p>
        </p:txBody>
      </p:sp>
      <p:sp>
        <p:nvSpPr>
          <p:cNvPr id="90" name="TextBox 89"/>
          <p:cNvSpPr txBox="1"/>
          <p:nvPr/>
        </p:nvSpPr>
        <p:spPr>
          <a:xfrm>
            <a:off x="7391400" y="1390649"/>
            <a:ext cx="762000" cy="461665"/>
          </a:xfrm>
          <a:prstGeom prst="rect">
            <a:avLst/>
          </a:prstGeom>
          <a:noFill/>
        </p:spPr>
        <p:txBody>
          <a:bodyPr wrap="square" rtlCol="0">
            <a:spAutoFit/>
          </a:bodyPr>
          <a:lstStyle/>
          <a:p>
            <a:r>
              <a:rPr lang="en-US" sz="2400" dirty="0" smtClean="0"/>
              <a:t>B-01</a:t>
            </a:r>
            <a:endParaRPr lang="en-US" sz="2400" dirty="0"/>
          </a:p>
        </p:txBody>
      </p:sp>
      <p:sp>
        <p:nvSpPr>
          <p:cNvPr id="91" name="TextBox 90"/>
          <p:cNvSpPr txBox="1"/>
          <p:nvPr/>
        </p:nvSpPr>
        <p:spPr>
          <a:xfrm>
            <a:off x="7239000" y="2228421"/>
            <a:ext cx="1143000" cy="461665"/>
          </a:xfrm>
          <a:prstGeom prst="rect">
            <a:avLst/>
          </a:prstGeom>
          <a:noFill/>
        </p:spPr>
        <p:txBody>
          <a:bodyPr wrap="square" rtlCol="0">
            <a:spAutoFit/>
          </a:bodyPr>
          <a:lstStyle/>
          <a:p>
            <a:r>
              <a:rPr lang="en-US" sz="2400" dirty="0" smtClean="0"/>
              <a:t>C-10</a:t>
            </a:r>
            <a:endParaRPr lang="en-US" sz="2400" dirty="0"/>
          </a:p>
        </p:txBody>
      </p:sp>
      <p:sp>
        <p:nvSpPr>
          <p:cNvPr id="92" name="TextBox 91"/>
          <p:cNvSpPr txBox="1"/>
          <p:nvPr/>
        </p:nvSpPr>
        <p:spPr>
          <a:xfrm>
            <a:off x="7391400" y="3078911"/>
            <a:ext cx="1143000" cy="461665"/>
          </a:xfrm>
          <a:prstGeom prst="rect">
            <a:avLst/>
          </a:prstGeom>
          <a:noFill/>
        </p:spPr>
        <p:txBody>
          <a:bodyPr wrap="square" rtlCol="0">
            <a:spAutoFit/>
          </a:bodyPr>
          <a:lstStyle/>
          <a:p>
            <a:r>
              <a:rPr lang="en-US" sz="2400" dirty="0" smtClean="0"/>
              <a:t>D-11</a:t>
            </a:r>
            <a:endParaRPr lang="en-US" sz="2400" dirty="0"/>
          </a:p>
        </p:txBody>
      </p:sp>
      <p:sp>
        <p:nvSpPr>
          <p:cNvPr id="93" name="TextBox 92"/>
          <p:cNvSpPr txBox="1"/>
          <p:nvPr/>
        </p:nvSpPr>
        <p:spPr>
          <a:xfrm>
            <a:off x="7638393" y="3685401"/>
            <a:ext cx="762000" cy="461665"/>
          </a:xfrm>
          <a:prstGeom prst="rect">
            <a:avLst/>
          </a:prstGeom>
          <a:noFill/>
        </p:spPr>
        <p:txBody>
          <a:bodyPr wrap="square" rtlCol="0">
            <a:spAutoFit/>
          </a:bodyPr>
          <a:lstStyle/>
          <a:p>
            <a:r>
              <a:rPr lang="en-US" sz="2400" dirty="0"/>
              <a:t>E</a:t>
            </a:r>
            <a:r>
              <a:rPr lang="en-US" sz="2400" dirty="0" smtClean="0"/>
              <a:t>-01</a:t>
            </a:r>
            <a:endParaRPr lang="en-US" sz="2400" dirty="0"/>
          </a:p>
        </p:txBody>
      </p:sp>
      <p:sp>
        <p:nvSpPr>
          <p:cNvPr id="94" name="TextBox 93"/>
          <p:cNvSpPr txBox="1"/>
          <p:nvPr/>
        </p:nvSpPr>
        <p:spPr>
          <a:xfrm>
            <a:off x="7736927" y="4646712"/>
            <a:ext cx="762000" cy="461665"/>
          </a:xfrm>
          <a:prstGeom prst="rect">
            <a:avLst/>
          </a:prstGeom>
          <a:noFill/>
        </p:spPr>
        <p:txBody>
          <a:bodyPr wrap="square" rtlCol="0">
            <a:spAutoFit/>
          </a:bodyPr>
          <a:lstStyle/>
          <a:p>
            <a:r>
              <a:rPr lang="en-US" sz="2400" dirty="0" smtClean="0"/>
              <a:t>F-00</a:t>
            </a:r>
            <a:endParaRPr lang="en-US" sz="2400" dirty="0"/>
          </a:p>
        </p:txBody>
      </p:sp>
      <p:cxnSp>
        <p:nvCxnSpPr>
          <p:cNvPr id="99" name="Curved Connector 98"/>
          <p:cNvCxnSpPr/>
          <p:nvPr/>
        </p:nvCxnSpPr>
        <p:spPr>
          <a:xfrm flipV="1">
            <a:off x="2129592" y="2140583"/>
            <a:ext cx="525780" cy="336792"/>
          </a:xfrm>
          <a:prstGeom prst="curvedConnector3">
            <a:avLst>
              <a:gd name="adj1" fmla="val -12101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Curved Connector 114"/>
          <p:cNvCxnSpPr/>
          <p:nvPr/>
        </p:nvCxnSpPr>
        <p:spPr>
          <a:xfrm flipV="1">
            <a:off x="948690" y="3625608"/>
            <a:ext cx="525780" cy="336792"/>
          </a:xfrm>
          <a:prstGeom prst="curvedConnector3">
            <a:avLst>
              <a:gd name="adj1" fmla="val -121014"/>
            </a:avLst>
          </a:prstGeom>
          <a:ln>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43000" y="1852314"/>
            <a:ext cx="453588" cy="369332"/>
          </a:xfrm>
          <a:prstGeom prst="rect">
            <a:avLst/>
          </a:prstGeom>
          <a:noFill/>
        </p:spPr>
        <p:txBody>
          <a:bodyPr wrap="square" rtlCol="0">
            <a:spAutoFit/>
          </a:bodyPr>
          <a:lstStyle/>
          <a:p>
            <a:r>
              <a:rPr lang="en-US" b="1" dirty="0" smtClean="0">
                <a:solidFill>
                  <a:srgbClr val="C00000"/>
                </a:solidFill>
              </a:rPr>
              <a:t>01</a:t>
            </a:r>
            <a:endParaRPr lang="en-US" b="1" dirty="0">
              <a:solidFill>
                <a:srgbClr val="C00000"/>
              </a:solidFill>
            </a:endParaRPr>
          </a:p>
        </p:txBody>
      </p:sp>
      <p:sp>
        <p:nvSpPr>
          <p:cNvPr id="117" name="TextBox 116"/>
          <p:cNvSpPr txBox="1"/>
          <p:nvPr/>
        </p:nvSpPr>
        <p:spPr>
          <a:xfrm>
            <a:off x="228600" y="3301781"/>
            <a:ext cx="457200" cy="369332"/>
          </a:xfrm>
          <a:prstGeom prst="rect">
            <a:avLst/>
          </a:prstGeom>
          <a:noFill/>
        </p:spPr>
        <p:txBody>
          <a:bodyPr wrap="square" rtlCol="0">
            <a:spAutoFit/>
          </a:bodyPr>
          <a:lstStyle/>
          <a:p>
            <a:r>
              <a:rPr lang="en-US" b="1" dirty="0" smtClean="0">
                <a:solidFill>
                  <a:srgbClr val="C00000"/>
                </a:solidFill>
              </a:rPr>
              <a:t>11</a:t>
            </a:r>
            <a:endParaRPr lang="en-US" b="1" dirty="0">
              <a:solidFill>
                <a:srgbClr val="C00000"/>
              </a:solidFill>
            </a:endParaRPr>
          </a:p>
        </p:txBody>
      </p:sp>
      <p:sp>
        <p:nvSpPr>
          <p:cNvPr id="137" name="Freeform 136"/>
          <p:cNvSpPr/>
          <p:nvPr/>
        </p:nvSpPr>
        <p:spPr>
          <a:xfrm>
            <a:off x="4297680" y="674132"/>
            <a:ext cx="579120" cy="407907"/>
          </a:xfrm>
          <a:custGeom>
            <a:avLst/>
            <a:gdLst>
              <a:gd name="connsiteX0" fmla="*/ 0 w 579120"/>
              <a:gd name="connsiteY0" fmla="*/ 548673 h 548673"/>
              <a:gd name="connsiteX1" fmla="*/ 152400 w 579120"/>
              <a:gd name="connsiteY1" fmla="*/ 33 h 548673"/>
              <a:gd name="connsiteX2" fmla="*/ 579120 w 579120"/>
              <a:gd name="connsiteY2" fmla="*/ 518193 h 548673"/>
            </a:gdLst>
            <a:ahLst/>
            <a:cxnLst>
              <a:cxn ang="0">
                <a:pos x="connsiteX0" y="connsiteY0"/>
              </a:cxn>
              <a:cxn ang="0">
                <a:pos x="connsiteX1" y="connsiteY1"/>
              </a:cxn>
              <a:cxn ang="0">
                <a:pos x="connsiteX2" y="connsiteY2"/>
              </a:cxn>
            </a:cxnLst>
            <a:rect l="l" t="t" r="r" b="b"/>
            <a:pathLst>
              <a:path w="579120" h="548673">
                <a:moveTo>
                  <a:pt x="0" y="548673"/>
                </a:moveTo>
                <a:cubicBezTo>
                  <a:pt x="27940" y="276893"/>
                  <a:pt x="55880" y="5113"/>
                  <a:pt x="152400" y="33"/>
                </a:cubicBezTo>
                <a:cubicBezTo>
                  <a:pt x="248920" y="-5047"/>
                  <a:pt x="533400" y="561373"/>
                  <a:pt x="579120" y="51819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5" name="TextBox 144"/>
          <p:cNvSpPr txBox="1"/>
          <p:nvPr/>
        </p:nvSpPr>
        <p:spPr>
          <a:xfrm>
            <a:off x="4673912" y="674133"/>
            <a:ext cx="572260" cy="369332"/>
          </a:xfrm>
          <a:prstGeom prst="rect">
            <a:avLst/>
          </a:prstGeom>
          <a:noFill/>
        </p:spPr>
        <p:txBody>
          <a:bodyPr wrap="square" rtlCol="0">
            <a:spAutoFit/>
          </a:bodyPr>
          <a:lstStyle/>
          <a:p>
            <a:r>
              <a:rPr lang="en-US" b="1" dirty="0" smtClean="0">
                <a:solidFill>
                  <a:srgbClr val="C00000"/>
                </a:solidFill>
              </a:rPr>
              <a:t>00</a:t>
            </a:r>
            <a:endParaRPr lang="en-US" b="1" dirty="0">
              <a:solidFill>
                <a:srgbClr val="C00000"/>
              </a:solidFill>
            </a:endParaRPr>
          </a:p>
        </p:txBody>
      </p:sp>
      <p:sp>
        <p:nvSpPr>
          <p:cNvPr id="146" name="Freeform 145"/>
          <p:cNvSpPr/>
          <p:nvPr/>
        </p:nvSpPr>
        <p:spPr>
          <a:xfrm>
            <a:off x="6416040" y="2545080"/>
            <a:ext cx="524644" cy="457631"/>
          </a:xfrm>
          <a:custGeom>
            <a:avLst/>
            <a:gdLst>
              <a:gd name="connsiteX0" fmla="*/ 243840 w 524644"/>
              <a:gd name="connsiteY0" fmla="*/ 0 h 457631"/>
              <a:gd name="connsiteX1" fmla="*/ 518160 w 524644"/>
              <a:gd name="connsiteY1" fmla="*/ 441960 h 457631"/>
              <a:gd name="connsiteX2" fmla="*/ 0 w 524644"/>
              <a:gd name="connsiteY2" fmla="*/ 426720 h 457631"/>
            </a:gdLst>
            <a:ahLst/>
            <a:cxnLst>
              <a:cxn ang="0">
                <a:pos x="connsiteX0" y="connsiteY0"/>
              </a:cxn>
              <a:cxn ang="0">
                <a:pos x="connsiteX1" y="connsiteY1"/>
              </a:cxn>
              <a:cxn ang="0">
                <a:pos x="connsiteX2" y="connsiteY2"/>
              </a:cxn>
            </a:cxnLst>
            <a:rect l="l" t="t" r="r" b="b"/>
            <a:pathLst>
              <a:path w="524644" h="457631">
                <a:moveTo>
                  <a:pt x="243840" y="0"/>
                </a:moveTo>
                <a:cubicBezTo>
                  <a:pt x="401320" y="185420"/>
                  <a:pt x="558800" y="370840"/>
                  <a:pt x="518160" y="441960"/>
                </a:cubicBezTo>
                <a:cubicBezTo>
                  <a:pt x="477520" y="513080"/>
                  <a:pt x="33020" y="312420"/>
                  <a:pt x="0" y="42672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TextBox 146"/>
          <p:cNvSpPr txBox="1"/>
          <p:nvPr/>
        </p:nvSpPr>
        <p:spPr>
          <a:xfrm>
            <a:off x="6379076" y="3003589"/>
            <a:ext cx="524644" cy="369332"/>
          </a:xfrm>
          <a:prstGeom prst="rect">
            <a:avLst/>
          </a:prstGeom>
          <a:noFill/>
        </p:spPr>
        <p:txBody>
          <a:bodyPr wrap="square" rtlCol="0">
            <a:spAutoFit/>
          </a:bodyPr>
          <a:lstStyle/>
          <a:p>
            <a:r>
              <a:rPr lang="en-US" b="1" dirty="0" smtClean="0">
                <a:solidFill>
                  <a:srgbClr val="C00000"/>
                </a:solidFill>
              </a:rPr>
              <a:t>10</a:t>
            </a:r>
            <a:endParaRPr lang="en-US" b="1" dirty="0">
              <a:solidFill>
                <a:srgbClr val="C00000"/>
              </a:solidFill>
            </a:endParaRPr>
          </a:p>
        </p:txBody>
      </p:sp>
      <p:sp>
        <p:nvSpPr>
          <p:cNvPr id="148" name="Freeform 147"/>
          <p:cNvSpPr/>
          <p:nvPr/>
        </p:nvSpPr>
        <p:spPr>
          <a:xfrm>
            <a:off x="6736080" y="4389120"/>
            <a:ext cx="671853" cy="594360"/>
          </a:xfrm>
          <a:custGeom>
            <a:avLst/>
            <a:gdLst>
              <a:gd name="connsiteX0" fmla="*/ 0 w 671853"/>
              <a:gd name="connsiteY0" fmla="*/ 0 h 594360"/>
              <a:gd name="connsiteX1" fmla="*/ 670560 w 671853"/>
              <a:gd name="connsiteY1" fmla="*/ 213360 h 594360"/>
              <a:gd name="connsiteX2" fmla="*/ 182880 w 671853"/>
              <a:gd name="connsiteY2" fmla="*/ 594360 h 594360"/>
              <a:gd name="connsiteX3" fmla="*/ 182880 w 671853"/>
              <a:gd name="connsiteY3" fmla="*/ 594360 h 594360"/>
            </a:gdLst>
            <a:ahLst/>
            <a:cxnLst>
              <a:cxn ang="0">
                <a:pos x="connsiteX0" y="connsiteY0"/>
              </a:cxn>
              <a:cxn ang="0">
                <a:pos x="connsiteX1" y="connsiteY1"/>
              </a:cxn>
              <a:cxn ang="0">
                <a:pos x="connsiteX2" y="connsiteY2"/>
              </a:cxn>
              <a:cxn ang="0">
                <a:pos x="connsiteX3" y="connsiteY3"/>
              </a:cxn>
            </a:cxnLst>
            <a:rect l="l" t="t" r="r" b="b"/>
            <a:pathLst>
              <a:path w="671853" h="594360">
                <a:moveTo>
                  <a:pt x="0" y="0"/>
                </a:moveTo>
                <a:cubicBezTo>
                  <a:pt x="320040" y="57150"/>
                  <a:pt x="640080" y="114300"/>
                  <a:pt x="670560" y="213360"/>
                </a:cubicBezTo>
                <a:cubicBezTo>
                  <a:pt x="701040" y="312420"/>
                  <a:pt x="182880" y="594360"/>
                  <a:pt x="182880" y="594360"/>
                </a:cubicBezTo>
                <a:lnTo>
                  <a:pt x="182880" y="59436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9" name="TextBox 148"/>
          <p:cNvSpPr txBox="1"/>
          <p:nvPr/>
        </p:nvSpPr>
        <p:spPr>
          <a:xfrm>
            <a:off x="6924151" y="4983790"/>
            <a:ext cx="467249" cy="369332"/>
          </a:xfrm>
          <a:prstGeom prst="rect">
            <a:avLst/>
          </a:prstGeom>
          <a:noFill/>
        </p:spPr>
        <p:txBody>
          <a:bodyPr wrap="square" rtlCol="0">
            <a:spAutoFit/>
          </a:bodyPr>
          <a:lstStyle/>
          <a:p>
            <a:r>
              <a:rPr lang="en-US" b="1" dirty="0" smtClean="0">
                <a:solidFill>
                  <a:srgbClr val="C00000"/>
                </a:solidFill>
              </a:rPr>
              <a:t>00</a:t>
            </a:r>
            <a:endParaRPr lang="en-US" b="1" dirty="0">
              <a:solidFill>
                <a:srgbClr val="C00000"/>
              </a:solidFill>
            </a:endParaRPr>
          </a:p>
        </p:txBody>
      </p:sp>
      <p:sp>
        <p:nvSpPr>
          <p:cNvPr id="150" name="Freeform 149"/>
          <p:cNvSpPr/>
          <p:nvPr/>
        </p:nvSpPr>
        <p:spPr>
          <a:xfrm>
            <a:off x="3709845" y="5546559"/>
            <a:ext cx="512519" cy="429307"/>
          </a:xfrm>
          <a:custGeom>
            <a:avLst/>
            <a:gdLst>
              <a:gd name="connsiteX0" fmla="*/ 511635 w 512519"/>
              <a:gd name="connsiteY0" fmla="*/ 46521 h 732468"/>
              <a:gd name="connsiteX1" fmla="*/ 435435 w 512519"/>
              <a:gd name="connsiteY1" fmla="*/ 732321 h 732468"/>
              <a:gd name="connsiteX2" fmla="*/ 23955 w 512519"/>
              <a:gd name="connsiteY2" fmla="*/ 107481 h 732468"/>
              <a:gd name="connsiteX3" fmla="*/ 23955 w 512519"/>
              <a:gd name="connsiteY3" fmla="*/ 31281 h 732468"/>
            </a:gdLst>
            <a:ahLst/>
            <a:cxnLst>
              <a:cxn ang="0">
                <a:pos x="connsiteX0" y="connsiteY0"/>
              </a:cxn>
              <a:cxn ang="0">
                <a:pos x="connsiteX1" y="connsiteY1"/>
              </a:cxn>
              <a:cxn ang="0">
                <a:pos x="connsiteX2" y="connsiteY2"/>
              </a:cxn>
              <a:cxn ang="0">
                <a:pos x="connsiteX3" y="connsiteY3"/>
              </a:cxn>
            </a:cxnLst>
            <a:rect l="l" t="t" r="r" b="b"/>
            <a:pathLst>
              <a:path w="512519" h="732468">
                <a:moveTo>
                  <a:pt x="511635" y="46521"/>
                </a:moveTo>
                <a:cubicBezTo>
                  <a:pt x="514175" y="384341"/>
                  <a:pt x="516715" y="722161"/>
                  <a:pt x="435435" y="732321"/>
                </a:cubicBezTo>
                <a:cubicBezTo>
                  <a:pt x="354155" y="742481"/>
                  <a:pt x="92535" y="224321"/>
                  <a:pt x="23955" y="107481"/>
                </a:cubicBezTo>
                <a:cubicBezTo>
                  <a:pt x="-44625" y="-9359"/>
                  <a:pt x="59515" y="-24599"/>
                  <a:pt x="23955" y="31281"/>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TextBox 150"/>
          <p:cNvSpPr txBox="1"/>
          <p:nvPr/>
        </p:nvSpPr>
        <p:spPr>
          <a:xfrm>
            <a:off x="3701406" y="5975866"/>
            <a:ext cx="607902" cy="369332"/>
          </a:xfrm>
          <a:prstGeom prst="rect">
            <a:avLst/>
          </a:prstGeom>
          <a:noFill/>
        </p:spPr>
        <p:txBody>
          <a:bodyPr wrap="square" rtlCol="0">
            <a:spAutoFit/>
          </a:bodyPr>
          <a:lstStyle/>
          <a:p>
            <a:r>
              <a:rPr lang="en-US" b="1" dirty="0" smtClean="0">
                <a:solidFill>
                  <a:srgbClr val="C00000"/>
                </a:solidFill>
              </a:rPr>
              <a:t>01</a:t>
            </a:r>
            <a:endParaRPr lang="en-US" b="1" dirty="0">
              <a:solidFill>
                <a:srgbClr val="C00000"/>
              </a:solidFill>
            </a:endParaRPr>
          </a:p>
        </p:txBody>
      </p:sp>
      <p:sp>
        <p:nvSpPr>
          <p:cNvPr id="152" name="TextBox 151"/>
          <p:cNvSpPr txBox="1"/>
          <p:nvPr/>
        </p:nvSpPr>
        <p:spPr>
          <a:xfrm>
            <a:off x="3124200" y="1213366"/>
            <a:ext cx="461208" cy="369332"/>
          </a:xfrm>
          <a:prstGeom prst="rect">
            <a:avLst/>
          </a:prstGeom>
          <a:noFill/>
        </p:spPr>
        <p:txBody>
          <a:bodyPr wrap="square" rtlCol="0">
            <a:spAutoFit/>
          </a:bodyPr>
          <a:lstStyle/>
          <a:p>
            <a:r>
              <a:rPr lang="en-US" dirty="0" smtClean="0"/>
              <a:t>00</a:t>
            </a:r>
            <a:endParaRPr lang="en-US" dirty="0"/>
          </a:p>
        </p:txBody>
      </p:sp>
    </p:spTree>
    <p:extLst>
      <p:ext uri="{BB962C8B-B14F-4D97-AF65-F5344CB8AC3E}">
        <p14:creationId xmlns:p14="http://schemas.microsoft.com/office/powerpoint/2010/main" val="2503381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circle(in)">
                                      <p:cBhvr>
                                        <p:cTn id="12" dur="2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3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42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0">
                                            <p:txEl>
                                              <p:pRg st="0" end="0"/>
                                            </p:txEl>
                                          </p:spTgt>
                                        </p:tgtEl>
                                        <p:attrNameLst>
                                          <p:attrName>style.visibility</p:attrName>
                                        </p:attrNameLst>
                                      </p:cBhvr>
                                      <p:to>
                                        <p:strVal val="visible"/>
                                      </p:to>
                                    </p:set>
                                    <p:animEffect transition="in" filter="circle(in)">
                                      <p:cBhvr>
                                        <p:cTn id="37" dur="2000"/>
                                        <p:tgtEl>
                                          <p:spTgt spid="9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425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225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1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125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circle(in)">
                                      <p:cBhvr>
                                        <p:cTn id="72" dur="2000"/>
                                        <p:tgtEl>
                                          <p:spTgt spid="91"/>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barn(inVertical)">
                                      <p:cBhvr>
                                        <p:cTn id="77" dur="20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down)">
                                      <p:cBhvr>
                                        <p:cTn id="82" dur="425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225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barn(inVertical)">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down)">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ipe(down)">
                                      <p:cBhvr>
                                        <p:cTn id="102" dur="125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animEffect transition="in" filter="circle(in)">
                                      <p:cBhvr>
                                        <p:cTn id="107" dur="2000"/>
                                        <p:tgtEl>
                                          <p:spTgt spid="92"/>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barn(inVertical)">
                                      <p:cBhvr>
                                        <p:cTn id="112" dur="20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down)">
                                      <p:cBhvr>
                                        <p:cTn id="117" dur="4250"/>
                                        <p:tgtEl>
                                          <p:spTgt spid="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down)">
                                      <p:cBhvr>
                                        <p:cTn id="122" dur="225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barn(inVertical)">
                                      <p:cBhvr>
                                        <p:cTn id="127" dur="500"/>
                                        <p:tgtEl>
                                          <p:spTgt spid="3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down)">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nodeType="click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barn(inVertical)">
                                      <p:cBhvr>
                                        <p:cTn id="137" dur="1500"/>
                                        <p:tgtEl>
                                          <p:spTgt spid="3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wipe(down)">
                                      <p:cBhvr>
                                        <p:cTn id="142" dur="1250"/>
                                        <p:tgtEl>
                                          <p:spTgt spid="35"/>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ntr" presetSubtype="16" fill="hold" nodeType="clickEffect">
                                  <p:stCondLst>
                                    <p:cond delay="0"/>
                                  </p:stCondLst>
                                  <p:childTnLst>
                                    <p:set>
                                      <p:cBhvr>
                                        <p:cTn id="146" dur="1" fill="hold">
                                          <p:stCondLst>
                                            <p:cond delay="0"/>
                                          </p:stCondLst>
                                        </p:cTn>
                                        <p:tgtEl>
                                          <p:spTgt spid="41"/>
                                        </p:tgtEl>
                                        <p:attrNameLst>
                                          <p:attrName>style.visibility</p:attrName>
                                        </p:attrNameLst>
                                      </p:cBhvr>
                                      <p:to>
                                        <p:strVal val="visible"/>
                                      </p:to>
                                    </p:set>
                                    <p:animEffect transition="in" filter="circle(in)">
                                      <p:cBhvr>
                                        <p:cTn id="147" dur="3000"/>
                                        <p:tgtEl>
                                          <p:spTgt spid="41"/>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wipe(down)">
                                      <p:cBhvr>
                                        <p:cTn id="152" dur="1250"/>
                                        <p:tgtEl>
                                          <p:spTgt spid="43"/>
                                        </p:tgtEl>
                                      </p:cBhvr>
                                    </p:animEffect>
                                  </p:childTnLst>
                                </p:cTn>
                              </p:par>
                            </p:childTnLst>
                          </p:cTn>
                        </p:par>
                      </p:childTnLst>
                    </p:cTn>
                  </p:par>
                  <p:par>
                    <p:cTn id="153" fill="hold">
                      <p:stCondLst>
                        <p:cond delay="indefinite"/>
                      </p:stCondLst>
                      <p:childTnLst>
                        <p:par>
                          <p:cTn id="154" fill="hold">
                            <p:stCondLst>
                              <p:cond delay="0"/>
                            </p:stCondLst>
                            <p:childTnLst>
                              <p:par>
                                <p:cTn id="155" presetID="21" presetClass="entr" presetSubtype="1" fill="hold" grpId="1" nodeType="click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wheel(1)">
                                      <p:cBhvr>
                                        <p:cTn id="157" dur="2000"/>
                                        <p:tgtEl>
                                          <p:spTgt spid="4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44"/>
                                        </p:tgtEl>
                                        <p:attrNameLst>
                                          <p:attrName>style.visibility</p:attrName>
                                        </p:attrNameLst>
                                      </p:cBhvr>
                                      <p:to>
                                        <p:strVal val="visible"/>
                                      </p:to>
                                    </p:set>
                                    <p:animEffect transition="in" filter="wipe(down)">
                                      <p:cBhvr>
                                        <p:cTn id="162" dur="500"/>
                                        <p:tgtEl>
                                          <p:spTgt spid="44"/>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16" fill="hold" nodeType="clickEffect">
                                  <p:stCondLst>
                                    <p:cond delay="0"/>
                                  </p:stCondLst>
                                  <p:childTnLst>
                                    <p:set>
                                      <p:cBhvr>
                                        <p:cTn id="166" dur="1" fill="hold">
                                          <p:stCondLst>
                                            <p:cond delay="0"/>
                                          </p:stCondLst>
                                        </p:cTn>
                                        <p:tgtEl>
                                          <p:spTgt spid="93">
                                            <p:txEl>
                                              <p:pRg st="0" end="0"/>
                                            </p:txEl>
                                          </p:spTgt>
                                        </p:tgtEl>
                                        <p:attrNameLst>
                                          <p:attrName>style.visibility</p:attrName>
                                        </p:attrNameLst>
                                      </p:cBhvr>
                                      <p:to>
                                        <p:strVal val="visible"/>
                                      </p:to>
                                    </p:set>
                                    <p:animEffect transition="in" filter="circle(in)">
                                      <p:cBhvr>
                                        <p:cTn id="167" dur="2000"/>
                                        <p:tgtEl>
                                          <p:spTgt spid="93">
                                            <p:txEl>
                                              <p:pRg st="0" end="0"/>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46"/>
                                        </p:tgtEl>
                                        <p:attrNameLst>
                                          <p:attrName>style.visibility</p:attrName>
                                        </p:attrNameLst>
                                      </p:cBhvr>
                                      <p:to>
                                        <p:strVal val="visible"/>
                                      </p:to>
                                    </p:set>
                                    <p:animEffect transition="in" filter="barn(inVertical)">
                                      <p:cBhvr>
                                        <p:cTn id="172" dur="2000"/>
                                        <p:tgtEl>
                                          <p:spTgt spid="4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45"/>
                                        </p:tgtEl>
                                        <p:attrNameLst>
                                          <p:attrName>style.visibility</p:attrName>
                                        </p:attrNameLst>
                                      </p:cBhvr>
                                      <p:to>
                                        <p:strVal val="visible"/>
                                      </p:to>
                                    </p:set>
                                    <p:animEffect transition="in" filter="wipe(down)">
                                      <p:cBhvr>
                                        <p:cTn id="177" dur="4250"/>
                                        <p:tgtEl>
                                          <p:spTgt spid="45"/>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wipe(down)">
                                      <p:cBhvr>
                                        <p:cTn id="182" dur="2250"/>
                                        <p:tgtEl>
                                          <p:spTgt spid="47"/>
                                        </p:tgtEl>
                                      </p:cBhvr>
                                    </p:animEffect>
                                  </p:childTnLst>
                                </p:cTn>
                              </p:par>
                            </p:childTnLst>
                          </p:cTn>
                        </p:par>
                      </p:childTnLst>
                    </p:cTn>
                  </p:par>
                  <p:par>
                    <p:cTn id="183" fill="hold">
                      <p:stCondLst>
                        <p:cond delay="indefinite"/>
                      </p:stCondLst>
                      <p:childTnLst>
                        <p:par>
                          <p:cTn id="184" fill="hold">
                            <p:stCondLst>
                              <p:cond delay="0"/>
                            </p:stCondLst>
                            <p:childTnLst>
                              <p:par>
                                <p:cTn id="185" presetID="6" presetClass="entr" presetSubtype="16" fill="hold" nodeType="click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circle(in)">
                                      <p:cBhvr>
                                        <p:cTn id="187" dur="2000"/>
                                        <p:tgtEl>
                                          <p:spTgt spid="49"/>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54"/>
                                        </p:tgtEl>
                                        <p:attrNameLst>
                                          <p:attrName>style.visibility</p:attrName>
                                        </p:attrNameLst>
                                      </p:cBhvr>
                                      <p:to>
                                        <p:strVal val="visible"/>
                                      </p:to>
                                    </p:set>
                                    <p:animEffect transition="in" filter="wipe(down)">
                                      <p:cBhvr>
                                        <p:cTn id="192" dur="1500"/>
                                        <p:tgtEl>
                                          <p:spTgt spid="5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55"/>
                                        </p:tgtEl>
                                        <p:attrNameLst>
                                          <p:attrName>style.visibility</p:attrName>
                                        </p:attrNameLst>
                                      </p:cBhvr>
                                      <p:to>
                                        <p:strVal val="visible"/>
                                      </p:to>
                                    </p:set>
                                    <p:animEffect transition="in" filter="wipe(down)">
                                      <p:cBhvr>
                                        <p:cTn id="197" dur="500"/>
                                        <p:tgtEl>
                                          <p:spTgt spid="55"/>
                                        </p:tgtEl>
                                      </p:cBhvr>
                                    </p:animEffect>
                                  </p:childTnLst>
                                </p:cTn>
                              </p:par>
                            </p:childTnLst>
                          </p:cTn>
                        </p:par>
                      </p:childTnLst>
                    </p:cTn>
                  </p:par>
                  <p:par>
                    <p:cTn id="198" fill="hold">
                      <p:stCondLst>
                        <p:cond delay="indefinite"/>
                      </p:stCondLst>
                      <p:childTnLst>
                        <p:par>
                          <p:cTn id="199" fill="hold">
                            <p:stCondLst>
                              <p:cond delay="0"/>
                            </p:stCondLst>
                            <p:childTnLst>
                              <p:par>
                                <p:cTn id="200" presetID="6" presetClass="entr" presetSubtype="16" fill="hold" nodeType="clickEffect">
                                  <p:stCondLst>
                                    <p:cond delay="0"/>
                                  </p:stCondLst>
                                  <p:childTnLst>
                                    <p:set>
                                      <p:cBhvr>
                                        <p:cTn id="201" dur="1" fill="hold">
                                          <p:stCondLst>
                                            <p:cond delay="0"/>
                                          </p:stCondLst>
                                        </p:cTn>
                                        <p:tgtEl>
                                          <p:spTgt spid="94">
                                            <p:txEl>
                                              <p:pRg st="0" end="0"/>
                                            </p:txEl>
                                          </p:spTgt>
                                        </p:tgtEl>
                                        <p:attrNameLst>
                                          <p:attrName>style.visibility</p:attrName>
                                        </p:attrNameLst>
                                      </p:cBhvr>
                                      <p:to>
                                        <p:strVal val="visible"/>
                                      </p:to>
                                    </p:set>
                                    <p:animEffect transition="in" filter="circle(in)">
                                      <p:cBhvr>
                                        <p:cTn id="202" dur="2000"/>
                                        <p:tgtEl>
                                          <p:spTgt spid="94">
                                            <p:txEl>
                                              <p:pRg st="0" end="0"/>
                                            </p:txEl>
                                          </p:spTgt>
                                        </p:tgtEl>
                                      </p:cBhvr>
                                    </p:animEffect>
                                  </p:childTnLst>
                                </p:cTn>
                              </p:par>
                            </p:childTnLst>
                          </p:cTn>
                        </p:par>
                      </p:childTnLst>
                    </p:cTn>
                  </p:par>
                  <p:par>
                    <p:cTn id="203" fill="hold">
                      <p:stCondLst>
                        <p:cond delay="indefinite"/>
                      </p:stCondLst>
                      <p:childTnLst>
                        <p:par>
                          <p:cTn id="204" fill="hold">
                            <p:stCondLst>
                              <p:cond delay="0"/>
                            </p:stCondLst>
                            <p:childTnLst>
                              <p:par>
                                <p:cTn id="205" presetID="16" presetClass="entr" presetSubtype="21" fill="hold" grpId="0" nodeType="clickEffect">
                                  <p:stCondLst>
                                    <p:cond delay="0"/>
                                  </p:stCondLst>
                                  <p:childTnLst>
                                    <p:set>
                                      <p:cBhvr>
                                        <p:cTn id="206" dur="1" fill="hold">
                                          <p:stCondLst>
                                            <p:cond delay="0"/>
                                          </p:stCondLst>
                                        </p:cTn>
                                        <p:tgtEl>
                                          <p:spTgt spid="57"/>
                                        </p:tgtEl>
                                        <p:attrNameLst>
                                          <p:attrName>style.visibility</p:attrName>
                                        </p:attrNameLst>
                                      </p:cBhvr>
                                      <p:to>
                                        <p:strVal val="visible"/>
                                      </p:to>
                                    </p:set>
                                    <p:animEffect transition="in" filter="barn(inVertical)">
                                      <p:cBhvr>
                                        <p:cTn id="207" dur="2000"/>
                                        <p:tgtEl>
                                          <p:spTgt spid="57"/>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56"/>
                                        </p:tgtEl>
                                        <p:attrNameLst>
                                          <p:attrName>style.visibility</p:attrName>
                                        </p:attrNameLst>
                                      </p:cBhvr>
                                      <p:to>
                                        <p:strVal val="visible"/>
                                      </p:to>
                                    </p:set>
                                    <p:animEffect transition="in" filter="wipe(down)">
                                      <p:cBhvr>
                                        <p:cTn id="212" dur="4250"/>
                                        <p:tgtEl>
                                          <p:spTgt spid="56"/>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grpId="0" nodeType="clickEffect">
                                  <p:stCondLst>
                                    <p:cond delay="0"/>
                                  </p:stCondLst>
                                  <p:childTnLst>
                                    <p:set>
                                      <p:cBhvr>
                                        <p:cTn id="216" dur="1" fill="hold">
                                          <p:stCondLst>
                                            <p:cond delay="0"/>
                                          </p:stCondLst>
                                        </p:cTn>
                                        <p:tgtEl>
                                          <p:spTgt spid="58"/>
                                        </p:tgtEl>
                                        <p:attrNameLst>
                                          <p:attrName>style.visibility</p:attrName>
                                        </p:attrNameLst>
                                      </p:cBhvr>
                                      <p:to>
                                        <p:strVal val="visible"/>
                                      </p:to>
                                    </p:set>
                                    <p:animEffect transition="in" filter="wipe(down)">
                                      <p:cBhvr>
                                        <p:cTn id="217" dur="2250"/>
                                        <p:tgtEl>
                                          <p:spTgt spid="58"/>
                                        </p:tgtEl>
                                      </p:cBhvr>
                                    </p:animEffect>
                                  </p:childTnLst>
                                </p:cTn>
                              </p:par>
                            </p:childTnLst>
                          </p:cTn>
                        </p:par>
                      </p:childTnLst>
                    </p:cTn>
                  </p:par>
                  <p:par>
                    <p:cTn id="218" fill="hold">
                      <p:stCondLst>
                        <p:cond delay="indefinite"/>
                      </p:stCondLst>
                      <p:childTnLst>
                        <p:par>
                          <p:cTn id="219" fill="hold">
                            <p:stCondLst>
                              <p:cond delay="0"/>
                            </p:stCondLst>
                            <p:childTnLst>
                              <p:par>
                                <p:cTn id="220" presetID="21" presetClass="entr" presetSubtype="1" fill="hold" nodeType="clickEffect">
                                  <p:stCondLst>
                                    <p:cond delay="0"/>
                                  </p:stCondLst>
                                  <p:childTnLst>
                                    <p:set>
                                      <p:cBhvr>
                                        <p:cTn id="221" dur="1" fill="hold">
                                          <p:stCondLst>
                                            <p:cond delay="0"/>
                                          </p:stCondLst>
                                        </p:cTn>
                                        <p:tgtEl>
                                          <p:spTgt spid="60"/>
                                        </p:tgtEl>
                                        <p:attrNameLst>
                                          <p:attrName>style.visibility</p:attrName>
                                        </p:attrNameLst>
                                      </p:cBhvr>
                                      <p:to>
                                        <p:strVal val="visible"/>
                                      </p:to>
                                    </p:set>
                                    <p:animEffect transition="in" filter="wheel(1)">
                                      <p:cBhvr>
                                        <p:cTn id="222" dur="2000"/>
                                        <p:tgtEl>
                                          <p:spTgt spid="60"/>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4" fill="hold" grpId="0" nodeType="clickEffect">
                                  <p:stCondLst>
                                    <p:cond delay="0"/>
                                  </p:stCondLst>
                                  <p:childTnLst>
                                    <p:set>
                                      <p:cBhvr>
                                        <p:cTn id="226" dur="1" fill="hold">
                                          <p:stCondLst>
                                            <p:cond delay="0"/>
                                          </p:stCondLst>
                                        </p:cTn>
                                        <p:tgtEl>
                                          <p:spTgt spid="65"/>
                                        </p:tgtEl>
                                        <p:attrNameLst>
                                          <p:attrName>style.visibility</p:attrName>
                                        </p:attrNameLst>
                                      </p:cBhvr>
                                      <p:to>
                                        <p:strVal val="visible"/>
                                      </p:to>
                                    </p:set>
                                    <p:animEffect transition="in" filter="wipe(down)">
                                      <p:cBhvr>
                                        <p:cTn id="227" dur="500"/>
                                        <p:tgtEl>
                                          <p:spTgt spid="65"/>
                                        </p:tgtEl>
                                      </p:cBhvr>
                                    </p:animEffect>
                                  </p:childTnLst>
                                </p:cTn>
                              </p:par>
                            </p:childTnLst>
                          </p:cTn>
                        </p:par>
                      </p:childTnLst>
                    </p:cTn>
                  </p:par>
                  <p:par>
                    <p:cTn id="228" fill="hold">
                      <p:stCondLst>
                        <p:cond delay="indefinite"/>
                      </p:stCondLst>
                      <p:childTnLst>
                        <p:par>
                          <p:cTn id="229" fill="hold">
                            <p:stCondLst>
                              <p:cond delay="0"/>
                            </p:stCondLst>
                            <p:childTnLst>
                              <p:par>
                                <p:cTn id="230" presetID="2" presetClass="entr" presetSubtype="4" fill="hold" nodeType="clickEffect">
                                  <p:stCondLst>
                                    <p:cond delay="0"/>
                                  </p:stCondLst>
                                  <p:childTnLst>
                                    <p:set>
                                      <p:cBhvr>
                                        <p:cTn id="231" dur="1" fill="hold">
                                          <p:stCondLst>
                                            <p:cond delay="0"/>
                                          </p:stCondLst>
                                        </p:cTn>
                                        <p:tgtEl>
                                          <p:spTgt spid="67"/>
                                        </p:tgtEl>
                                        <p:attrNameLst>
                                          <p:attrName>style.visibility</p:attrName>
                                        </p:attrNameLst>
                                      </p:cBhvr>
                                      <p:to>
                                        <p:strVal val="visible"/>
                                      </p:to>
                                    </p:set>
                                    <p:anim calcmode="lin" valueType="num">
                                      <p:cBhvr additive="base">
                                        <p:cTn id="232" dur="2500" fill="hold"/>
                                        <p:tgtEl>
                                          <p:spTgt spid="67"/>
                                        </p:tgtEl>
                                        <p:attrNameLst>
                                          <p:attrName>ppt_x</p:attrName>
                                        </p:attrNameLst>
                                      </p:cBhvr>
                                      <p:tavLst>
                                        <p:tav tm="0">
                                          <p:val>
                                            <p:strVal val="#ppt_x"/>
                                          </p:val>
                                        </p:tav>
                                        <p:tav tm="100000">
                                          <p:val>
                                            <p:strVal val="#ppt_x"/>
                                          </p:val>
                                        </p:tav>
                                      </p:tavLst>
                                    </p:anim>
                                    <p:anim calcmode="lin" valueType="num">
                                      <p:cBhvr additive="base">
                                        <p:cTn id="233" dur="2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6" presetClass="entr" presetSubtype="16" fill="hold" grpId="0" nodeType="clickEffect">
                                  <p:stCondLst>
                                    <p:cond delay="0"/>
                                  </p:stCondLst>
                                  <p:childTnLst>
                                    <p:set>
                                      <p:cBhvr>
                                        <p:cTn id="237" dur="1" fill="hold">
                                          <p:stCondLst>
                                            <p:cond delay="0"/>
                                          </p:stCondLst>
                                        </p:cTn>
                                        <p:tgtEl>
                                          <p:spTgt spid="152"/>
                                        </p:tgtEl>
                                        <p:attrNameLst>
                                          <p:attrName>style.visibility</p:attrName>
                                        </p:attrNameLst>
                                      </p:cBhvr>
                                      <p:to>
                                        <p:strVal val="visible"/>
                                      </p:to>
                                    </p:set>
                                    <p:animEffect transition="in" filter="circle(in)">
                                      <p:cBhvr>
                                        <p:cTn id="238" dur="2000"/>
                                        <p:tgtEl>
                                          <p:spTgt spid="152"/>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nodeType="clickEffect">
                                  <p:stCondLst>
                                    <p:cond delay="0"/>
                                  </p:stCondLst>
                                  <p:childTnLst>
                                    <p:set>
                                      <p:cBhvr>
                                        <p:cTn id="242" dur="1" fill="hold">
                                          <p:stCondLst>
                                            <p:cond delay="2999"/>
                                          </p:stCondLst>
                                        </p:cTn>
                                        <p:tgtEl>
                                          <p:spTgt spid="71"/>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22" presetClass="entr" presetSubtype="4" fill="hold" grpId="0" nodeType="clickEffect">
                                  <p:stCondLst>
                                    <p:cond delay="0"/>
                                  </p:stCondLst>
                                  <p:childTnLst>
                                    <p:set>
                                      <p:cBhvr>
                                        <p:cTn id="246" dur="1" fill="hold">
                                          <p:stCondLst>
                                            <p:cond delay="0"/>
                                          </p:stCondLst>
                                        </p:cTn>
                                        <p:tgtEl>
                                          <p:spTgt spid="69"/>
                                        </p:tgtEl>
                                        <p:attrNameLst>
                                          <p:attrName>style.visibility</p:attrName>
                                        </p:attrNameLst>
                                      </p:cBhvr>
                                      <p:to>
                                        <p:strVal val="visible"/>
                                      </p:to>
                                    </p:set>
                                    <p:animEffect transition="in" filter="wipe(down)">
                                      <p:cBhvr>
                                        <p:cTn id="247" dur="500"/>
                                        <p:tgtEl>
                                          <p:spTgt spid="69"/>
                                        </p:tgtEl>
                                      </p:cBhvr>
                                    </p:animEffect>
                                  </p:childTnLst>
                                </p:cTn>
                              </p:par>
                            </p:childTnLst>
                          </p:cTn>
                        </p:par>
                      </p:childTnLst>
                    </p:cTn>
                  </p:par>
                  <p:par>
                    <p:cTn id="248" fill="hold">
                      <p:stCondLst>
                        <p:cond delay="indefinite"/>
                      </p:stCondLst>
                      <p:childTnLst>
                        <p:par>
                          <p:cTn id="249" fill="hold">
                            <p:stCondLst>
                              <p:cond delay="0"/>
                            </p:stCondLst>
                            <p:childTnLst>
                              <p:par>
                                <p:cTn id="250" presetID="21" presetClass="entr" presetSubtype="1" fill="hold" nodeType="clickEffect">
                                  <p:stCondLst>
                                    <p:cond delay="0"/>
                                  </p:stCondLst>
                                  <p:childTnLst>
                                    <p:set>
                                      <p:cBhvr>
                                        <p:cTn id="251" dur="1" fill="hold">
                                          <p:stCondLst>
                                            <p:cond delay="0"/>
                                          </p:stCondLst>
                                        </p:cTn>
                                        <p:tgtEl>
                                          <p:spTgt spid="73"/>
                                        </p:tgtEl>
                                        <p:attrNameLst>
                                          <p:attrName>style.visibility</p:attrName>
                                        </p:attrNameLst>
                                      </p:cBhvr>
                                      <p:to>
                                        <p:strVal val="visible"/>
                                      </p:to>
                                    </p:set>
                                    <p:animEffect transition="in" filter="wheel(1)">
                                      <p:cBhvr>
                                        <p:cTn id="252" dur="4500"/>
                                        <p:tgtEl>
                                          <p:spTgt spid="73"/>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4" fill="hold" grpId="0" nodeType="clickEffect">
                                  <p:stCondLst>
                                    <p:cond delay="0"/>
                                  </p:stCondLst>
                                  <p:childTnLst>
                                    <p:set>
                                      <p:cBhvr>
                                        <p:cTn id="256" dur="1" fill="hold">
                                          <p:stCondLst>
                                            <p:cond delay="0"/>
                                          </p:stCondLst>
                                        </p:cTn>
                                        <p:tgtEl>
                                          <p:spTgt spid="75"/>
                                        </p:tgtEl>
                                        <p:attrNameLst>
                                          <p:attrName>style.visibility</p:attrName>
                                        </p:attrNameLst>
                                      </p:cBhvr>
                                      <p:to>
                                        <p:strVal val="visible"/>
                                      </p:to>
                                    </p:set>
                                    <p:animEffect transition="in" filter="wipe(down)">
                                      <p:cBhvr>
                                        <p:cTn id="257" dur="500"/>
                                        <p:tgtEl>
                                          <p:spTgt spid="75"/>
                                        </p:tgtEl>
                                      </p:cBhvr>
                                    </p:animEffect>
                                  </p:childTnLst>
                                </p:cTn>
                              </p:par>
                            </p:childTnLst>
                          </p:cTn>
                        </p:par>
                      </p:childTnLst>
                    </p:cTn>
                  </p:par>
                  <p:par>
                    <p:cTn id="258" fill="hold">
                      <p:stCondLst>
                        <p:cond delay="indefinite"/>
                      </p:stCondLst>
                      <p:childTnLst>
                        <p:par>
                          <p:cTn id="259" fill="hold">
                            <p:stCondLst>
                              <p:cond delay="0"/>
                            </p:stCondLst>
                            <p:childTnLst>
                              <p:par>
                                <p:cTn id="260" presetID="21" presetClass="entr" presetSubtype="1" fill="hold" nodeType="clickEffect">
                                  <p:stCondLst>
                                    <p:cond delay="0"/>
                                  </p:stCondLst>
                                  <p:childTnLst>
                                    <p:set>
                                      <p:cBhvr>
                                        <p:cTn id="261" dur="1" fill="hold">
                                          <p:stCondLst>
                                            <p:cond delay="0"/>
                                          </p:stCondLst>
                                        </p:cTn>
                                        <p:tgtEl>
                                          <p:spTgt spid="79"/>
                                        </p:tgtEl>
                                        <p:attrNameLst>
                                          <p:attrName>style.visibility</p:attrName>
                                        </p:attrNameLst>
                                      </p:cBhvr>
                                      <p:to>
                                        <p:strVal val="visible"/>
                                      </p:to>
                                    </p:set>
                                    <p:animEffect transition="in" filter="wheel(1)">
                                      <p:cBhvr>
                                        <p:cTn id="262" dur="2750"/>
                                        <p:tgtEl>
                                          <p:spTgt spid="79"/>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84"/>
                                        </p:tgtEl>
                                        <p:attrNameLst>
                                          <p:attrName>style.visibility</p:attrName>
                                        </p:attrNameLst>
                                      </p:cBhvr>
                                      <p:to>
                                        <p:strVal val="visible"/>
                                      </p:to>
                                    </p:set>
                                    <p:animEffect transition="in" filter="wipe(down)">
                                      <p:cBhvr>
                                        <p:cTn id="267" dur="500"/>
                                        <p:tgtEl>
                                          <p:spTgt spid="84"/>
                                        </p:tgtEl>
                                      </p:cBhvr>
                                    </p:animEffect>
                                  </p:childTnLst>
                                </p:cTn>
                              </p:par>
                            </p:childTnLst>
                          </p:cTn>
                        </p:par>
                      </p:childTnLst>
                    </p:cTn>
                  </p:par>
                  <p:par>
                    <p:cTn id="268" fill="hold">
                      <p:stCondLst>
                        <p:cond delay="indefinite"/>
                      </p:stCondLst>
                      <p:childTnLst>
                        <p:par>
                          <p:cTn id="269" fill="hold">
                            <p:stCondLst>
                              <p:cond delay="0"/>
                            </p:stCondLst>
                            <p:childTnLst>
                              <p:par>
                                <p:cTn id="270" presetID="21" presetClass="entr" presetSubtype="1" fill="hold" nodeType="clickEffect">
                                  <p:stCondLst>
                                    <p:cond delay="0"/>
                                  </p:stCondLst>
                                  <p:childTnLst>
                                    <p:set>
                                      <p:cBhvr>
                                        <p:cTn id="271" dur="1" fill="hold">
                                          <p:stCondLst>
                                            <p:cond delay="0"/>
                                          </p:stCondLst>
                                        </p:cTn>
                                        <p:tgtEl>
                                          <p:spTgt spid="86"/>
                                        </p:tgtEl>
                                        <p:attrNameLst>
                                          <p:attrName>style.visibility</p:attrName>
                                        </p:attrNameLst>
                                      </p:cBhvr>
                                      <p:to>
                                        <p:strVal val="visible"/>
                                      </p:to>
                                    </p:set>
                                    <p:animEffect transition="in" filter="wheel(1)">
                                      <p:cBhvr>
                                        <p:cTn id="272" dur="2000"/>
                                        <p:tgtEl>
                                          <p:spTgt spid="86"/>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4" fill="hold" grpId="0" nodeType="clickEffect">
                                  <p:stCondLst>
                                    <p:cond delay="0"/>
                                  </p:stCondLst>
                                  <p:childTnLst>
                                    <p:set>
                                      <p:cBhvr>
                                        <p:cTn id="276" dur="1" fill="hold">
                                          <p:stCondLst>
                                            <p:cond delay="0"/>
                                          </p:stCondLst>
                                        </p:cTn>
                                        <p:tgtEl>
                                          <p:spTgt spid="87"/>
                                        </p:tgtEl>
                                        <p:attrNameLst>
                                          <p:attrName>style.visibility</p:attrName>
                                        </p:attrNameLst>
                                      </p:cBhvr>
                                      <p:to>
                                        <p:strVal val="visible"/>
                                      </p:to>
                                    </p:set>
                                    <p:animEffect transition="in" filter="wipe(down)">
                                      <p:cBhvr>
                                        <p:cTn id="277" dur="500"/>
                                        <p:tgtEl>
                                          <p:spTgt spid="87"/>
                                        </p:tgtEl>
                                      </p:cBhvr>
                                    </p:animEffect>
                                  </p:childTnLst>
                                </p:cTn>
                              </p:par>
                            </p:childTnLst>
                          </p:cTn>
                        </p:par>
                      </p:childTnLst>
                    </p:cTn>
                  </p:par>
                  <p:par>
                    <p:cTn id="278" fill="hold">
                      <p:stCondLst>
                        <p:cond delay="indefinite"/>
                      </p:stCondLst>
                      <p:childTnLst>
                        <p:par>
                          <p:cTn id="279" fill="hold">
                            <p:stCondLst>
                              <p:cond delay="0"/>
                            </p:stCondLst>
                            <p:childTnLst>
                              <p:par>
                                <p:cTn id="280" presetID="6" presetClass="entr" presetSubtype="16" fill="hold" grpId="0" nodeType="click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circle(in)">
                                      <p:cBhvr>
                                        <p:cTn id="282" dur="20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6" presetClass="entr" presetSubtype="16" fill="hold" grpId="0" nodeType="clickEffect">
                                  <p:stCondLst>
                                    <p:cond delay="0"/>
                                  </p:stCondLst>
                                  <p:childTnLst>
                                    <p:set>
                                      <p:cBhvr>
                                        <p:cTn id="286" dur="1" fill="hold">
                                          <p:stCondLst>
                                            <p:cond delay="0"/>
                                          </p:stCondLst>
                                        </p:cTn>
                                        <p:tgtEl>
                                          <p:spTgt spid="145"/>
                                        </p:tgtEl>
                                        <p:attrNameLst>
                                          <p:attrName>style.visibility</p:attrName>
                                        </p:attrNameLst>
                                      </p:cBhvr>
                                      <p:to>
                                        <p:strVal val="visible"/>
                                      </p:to>
                                    </p:set>
                                    <p:animEffect transition="in" filter="circle(in)">
                                      <p:cBhvr>
                                        <p:cTn id="287" dur="2000"/>
                                        <p:tgtEl>
                                          <p:spTgt spid="145"/>
                                        </p:tgtEl>
                                      </p:cBhvr>
                                    </p:animEffect>
                                  </p:childTnLst>
                                </p:cTn>
                              </p:par>
                            </p:childTnLst>
                          </p:cTn>
                        </p:par>
                      </p:childTnLst>
                    </p:cTn>
                  </p:par>
                  <p:par>
                    <p:cTn id="288" fill="hold">
                      <p:stCondLst>
                        <p:cond delay="indefinite"/>
                      </p:stCondLst>
                      <p:childTnLst>
                        <p:par>
                          <p:cTn id="289" fill="hold">
                            <p:stCondLst>
                              <p:cond delay="0"/>
                            </p:stCondLst>
                            <p:childTnLst>
                              <p:par>
                                <p:cTn id="290" presetID="6" presetClass="entr" presetSubtype="16" fill="hold" nodeType="clickEffect">
                                  <p:stCondLst>
                                    <p:cond delay="0"/>
                                  </p:stCondLst>
                                  <p:childTnLst>
                                    <p:set>
                                      <p:cBhvr>
                                        <p:cTn id="291" dur="1" fill="hold">
                                          <p:stCondLst>
                                            <p:cond delay="0"/>
                                          </p:stCondLst>
                                        </p:cTn>
                                        <p:tgtEl>
                                          <p:spTgt spid="99"/>
                                        </p:tgtEl>
                                        <p:attrNameLst>
                                          <p:attrName>style.visibility</p:attrName>
                                        </p:attrNameLst>
                                      </p:cBhvr>
                                      <p:to>
                                        <p:strVal val="visible"/>
                                      </p:to>
                                    </p:set>
                                    <p:animEffect transition="in" filter="circle(in)">
                                      <p:cBhvr>
                                        <p:cTn id="292" dur="2000"/>
                                        <p:tgtEl>
                                          <p:spTgt spid="99"/>
                                        </p:tgtEl>
                                      </p:cBhvr>
                                    </p:animEffect>
                                  </p:childTnLst>
                                </p:cTn>
                              </p:par>
                            </p:childTnLst>
                          </p:cTn>
                        </p:par>
                      </p:childTnLst>
                    </p:cTn>
                  </p:par>
                  <p:par>
                    <p:cTn id="293" fill="hold">
                      <p:stCondLst>
                        <p:cond delay="indefinite"/>
                      </p:stCondLst>
                      <p:childTnLst>
                        <p:par>
                          <p:cTn id="294" fill="hold">
                            <p:stCondLst>
                              <p:cond delay="0"/>
                            </p:stCondLst>
                            <p:childTnLst>
                              <p:par>
                                <p:cTn id="295" presetID="6" presetClass="entr" presetSubtype="16" fill="hold" grpId="0" nodeType="clickEffect">
                                  <p:stCondLst>
                                    <p:cond delay="0"/>
                                  </p:stCondLst>
                                  <p:childTnLst>
                                    <p:set>
                                      <p:cBhvr>
                                        <p:cTn id="296" dur="1" fill="hold">
                                          <p:stCondLst>
                                            <p:cond delay="0"/>
                                          </p:stCondLst>
                                        </p:cTn>
                                        <p:tgtEl>
                                          <p:spTgt spid="116"/>
                                        </p:tgtEl>
                                        <p:attrNameLst>
                                          <p:attrName>style.visibility</p:attrName>
                                        </p:attrNameLst>
                                      </p:cBhvr>
                                      <p:to>
                                        <p:strVal val="visible"/>
                                      </p:to>
                                    </p:set>
                                    <p:animEffect transition="in" filter="circle(in)">
                                      <p:cBhvr>
                                        <p:cTn id="297" dur="2000"/>
                                        <p:tgtEl>
                                          <p:spTgt spid="116"/>
                                        </p:tgtEl>
                                      </p:cBhvr>
                                    </p:animEffect>
                                  </p:childTnLst>
                                </p:cTn>
                              </p:par>
                            </p:childTnLst>
                          </p:cTn>
                        </p:par>
                      </p:childTnLst>
                    </p:cTn>
                  </p:par>
                  <p:par>
                    <p:cTn id="298" fill="hold">
                      <p:stCondLst>
                        <p:cond delay="indefinite"/>
                      </p:stCondLst>
                      <p:childTnLst>
                        <p:par>
                          <p:cTn id="299" fill="hold">
                            <p:stCondLst>
                              <p:cond delay="0"/>
                            </p:stCondLst>
                            <p:childTnLst>
                              <p:par>
                                <p:cTn id="300" presetID="21" presetClass="entr" presetSubtype="1" fill="hold" grpId="0" nodeType="clickEffect">
                                  <p:stCondLst>
                                    <p:cond delay="0"/>
                                  </p:stCondLst>
                                  <p:childTnLst>
                                    <p:set>
                                      <p:cBhvr>
                                        <p:cTn id="301" dur="1" fill="hold">
                                          <p:stCondLst>
                                            <p:cond delay="0"/>
                                          </p:stCondLst>
                                        </p:cTn>
                                        <p:tgtEl>
                                          <p:spTgt spid="146"/>
                                        </p:tgtEl>
                                        <p:attrNameLst>
                                          <p:attrName>style.visibility</p:attrName>
                                        </p:attrNameLst>
                                      </p:cBhvr>
                                      <p:to>
                                        <p:strVal val="visible"/>
                                      </p:to>
                                    </p:set>
                                    <p:animEffect transition="in" filter="wheel(1)">
                                      <p:cBhvr>
                                        <p:cTn id="302" dur="2000"/>
                                        <p:tgtEl>
                                          <p:spTgt spid="146"/>
                                        </p:tgtEl>
                                      </p:cBhvr>
                                    </p:animEffect>
                                  </p:childTnLst>
                                </p:cTn>
                              </p:par>
                            </p:childTnLst>
                          </p:cTn>
                        </p:par>
                      </p:childTnLst>
                    </p:cTn>
                  </p:par>
                  <p:par>
                    <p:cTn id="303" fill="hold">
                      <p:stCondLst>
                        <p:cond delay="indefinite"/>
                      </p:stCondLst>
                      <p:childTnLst>
                        <p:par>
                          <p:cTn id="304" fill="hold">
                            <p:stCondLst>
                              <p:cond delay="0"/>
                            </p:stCondLst>
                            <p:childTnLst>
                              <p:par>
                                <p:cTn id="305" presetID="6" presetClass="entr" presetSubtype="16" fill="hold" grpId="0" nodeType="clickEffect">
                                  <p:stCondLst>
                                    <p:cond delay="0"/>
                                  </p:stCondLst>
                                  <p:childTnLst>
                                    <p:set>
                                      <p:cBhvr>
                                        <p:cTn id="306" dur="1" fill="hold">
                                          <p:stCondLst>
                                            <p:cond delay="0"/>
                                          </p:stCondLst>
                                        </p:cTn>
                                        <p:tgtEl>
                                          <p:spTgt spid="147"/>
                                        </p:tgtEl>
                                        <p:attrNameLst>
                                          <p:attrName>style.visibility</p:attrName>
                                        </p:attrNameLst>
                                      </p:cBhvr>
                                      <p:to>
                                        <p:strVal val="visible"/>
                                      </p:to>
                                    </p:set>
                                    <p:animEffect transition="in" filter="circle(in)">
                                      <p:cBhvr>
                                        <p:cTn id="307" dur="2000"/>
                                        <p:tgtEl>
                                          <p:spTgt spid="147"/>
                                        </p:tgtEl>
                                      </p:cBhvr>
                                    </p:animEffect>
                                  </p:childTnLst>
                                </p:cTn>
                              </p:par>
                            </p:childTnLst>
                          </p:cTn>
                        </p:par>
                      </p:childTnLst>
                    </p:cTn>
                  </p:par>
                  <p:par>
                    <p:cTn id="308" fill="hold">
                      <p:stCondLst>
                        <p:cond delay="indefinite"/>
                      </p:stCondLst>
                      <p:childTnLst>
                        <p:par>
                          <p:cTn id="309" fill="hold">
                            <p:stCondLst>
                              <p:cond delay="0"/>
                            </p:stCondLst>
                            <p:childTnLst>
                              <p:par>
                                <p:cTn id="310" presetID="21" presetClass="entr" presetSubtype="1" fill="hold" nodeType="clickEffect">
                                  <p:stCondLst>
                                    <p:cond delay="0"/>
                                  </p:stCondLst>
                                  <p:childTnLst>
                                    <p:set>
                                      <p:cBhvr>
                                        <p:cTn id="311" dur="1" fill="hold">
                                          <p:stCondLst>
                                            <p:cond delay="0"/>
                                          </p:stCondLst>
                                        </p:cTn>
                                        <p:tgtEl>
                                          <p:spTgt spid="115"/>
                                        </p:tgtEl>
                                        <p:attrNameLst>
                                          <p:attrName>style.visibility</p:attrName>
                                        </p:attrNameLst>
                                      </p:cBhvr>
                                      <p:to>
                                        <p:strVal val="visible"/>
                                      </p:to>
                                    </p:set>
                                    <p:animEffect transition="in" filter="wheel(1)">
                                      <p:cBhvr>
                                        <p:cTn id="312" dur="2000"/>
                                        <p:tgtEl>
                                          <p:spTgt spid="115"/>
                                        </p:tgtEl>
                                      </p:cBhvr>
                                    </p:animEffect>
                                  </p:childTnLst>
                                </p:cTn>
                              </p:par>
                            </p:childTnLst>
                          </p:cTn>
                        </p:par>
                      </p:childTnLst>
                    </p:cTn>
                  </p:par>
                  <p:par>
                    <p:cTn id="313" fill="hold">
                      <p:stCondLst>
                        <p:cond delay="indefinite"/>
                      </p:stCondLst>
                      <p:childTnLst>
                        <p:par>
                          <p:cTn id="314" fill="hold">
                            <p:stCondLst>
                              <p:cond delay="0"/>
                            </p:stCondLst>
                            <p:childTnLst>
                              <p:par>
                                <p:cTn id="315" presetID="6" presetClass="entr" presetSubtype="16" fill="hold" grpId="0" nodeType="clickEffect">
                                  <p:stCondLst>
                                    <p:cond delay="0"/>
                                  </p:stCondLst>
                                  <p:childTnLst>
                                    <p:set>
                                      <p:cBhvr>
                                        <p:cTn id="316" dur="1" fill="hold">
                                          <p:stCondLst>
                                            <p:cond delay="0"/>
                                          </p:stCondLst>
                                        </p:cTn>
                                        <p:tgtEl>
                                          <p:spTgt spid="117"/>
                                        </p:tgtEl>
                                        <p:attrNameLst>
                                          <p:attrName>style.visibility</p:attrName>
                                        </p:attrNameLst>
                                      </p:cBhvr>
                                      <p:to>
                                        <p:strVal val="visible"/>
                                      </p:to>
                                    </p:set>
                                    <p:animEffect transition="in" filter="circle(in)">
                                      <p:cBhvr>
                                        <p:cTn id="317" dur="2000"/>
                                        <p:tgtEl>
                                          <p:spTgt spid="117"/>
                                        </p:tgtEl>
                                      </p:cBhvr>
                                    </p:animEffect>
                                  </p:childTnLst>
                                </p:cTn>
                              </p:par>
                            </p:childTnLst>
                          </p:cTn>
                        </p:par>
                      </p:childTnLst>
                    </p:cTn>
                  </p:par>
                  <p:par>
                    <p:cTn id="318" fill="hold">
                      <p:stCondLst>
                        <p:cond delay="indefinite"/>
                      </p:stCondLst>
                      <p:childTnLst>
                        <p:par>
                          <p:cTn id="319" fill="hold">
                            <p:stCondLst>
                              <p:cond delay="0"/>
                            </p:stCondLst>
                            <p:childTnLst>
                              <p:par>
                                <p:cTn id="320" presetID="21" presetClass="entr" presetSubtype="1" fill="hold" grpId="0" nodeType="clickEffect">
                                  <p:stCondLst>
                                    <p:cond delay="0"/>
                                  </p:stCondLst>
                                  <p:childTnLst>
                                    <p:set>
                                      <p:cBhvr>
                                        <p:cTn id="321" dur="1" fill="hold">
                                          <p:stCondLst>
                                            <p:cond delay="0"/>
                                          </p:stCondLst>
                                        </p:cTn>
                                        <p:tgtEl>
                                          <p:spTgt spid="150"/>
                                        </p:tgtEl>
                                        <p:attrNameLst>
                                          <p:attrName>style.visibility</p:attrName>
                                        </p:attrNameLst>
                                      </p:cBhvr>
                                      <p:to>
                                        <p:strVal val="visible"/>
                                      </p:to>
                                    </p:set>
                                    <p:animEffect transition="in" filter="wheel(1)">
                                      <p:cBhvr>
                                        <p:cTn id="322" dur="2000"/>
                                        <p:tgtEl>
                                          <p:spTgt spid="150"/>
                                        </p:tgtEl>
                                      </p:cBhvr>
                                    </p:animEffect>
                                  </p:childTnLst>
                                </p:cTn>
                              </p:par>
                            </p:childTnLst>
                          </p:cTn>
                        </p:par>
                      </p:childTnLst>
                    </p:cTn>
                  </p:par>
                  <p:par>
                    <p:cTn id="323" fill="hold">
                      <p:stCondLst>
                        <p:cond delay="indefinite"/>
                      </p:stCondLst>
                      <p:childTnLst>
                        <p:par>
                          <p:cTn id="324" fill="hold">
                            <p:stCondLst>
                              <p:cond delay="0"/>
                            </p:stCondLst>
                            <p:childTnLst>
                              <p:par>
                                <p:cTn id="325" presetID="6" presetClass="entr" presetSubtype="16" fill="hold" grpId="0" nodeType="clickEffect">
                                  <p:stCondLst>
                                    <p:cond delay="0"/>
                                  </p:stCondLst>
                                  <p:childTnLst>
                                    <p:set>
                                      <p:cBhvr>
                                        <p:cTn id="326" dur="1" fill="hold">
                                          <p:stCondLst>
                                            <p:cond delay="0"/>
                                          </p:stCondLst>
                                        </p:cTn>
                                        <p:tgtEl>
                                          <p:spTgt spid="151"/>
                                        </p:tgtEl>
                                        <p:attrNameLst>
                                          <p:attrName>style.visibility</p:attrName>
                                        </p:attrNameLst>
                                      </p:cBhvr>
                                      <p:to>
                                        <p:strVal val="visible"/>
                                      </p:to>
                                    </p:set>
                                    <p:animEffect transition="in" filter="circle(in)">
                                      <p:cBhvr>
                                        <p:cTn id="327" dur="2000"/>
                                        <p:tgtEl>
                                          <p:spTgt spid="151"/>
                                        </p:tgtEl>
                                      </p:cBhvr>
                                    </p:animEffect>
                                  </p:childTnLst>
                                </p:cTn>
                              </p:par>
                            </p:childTnLst>
                          </p:cTn>
                        </p:par>
                      </p:childTnLst>
                    </p:cTn>
                  </p:par>
                  <p:par>
                    <p:cTn id="328" fill="hold">
                      <p:stCondLst>
                        <p:cond delay="indefinite"/>
                      </p:stCondLst>
                      <p:childTnLst>
                        <p:par>
                          <p:cTn id="329" fill="hold">
                            <p:stCondLst>
                              <p:cond delay="0"/>
                            </p:stCondLst>
                            <p:childTnLst>
                              <p:par>
                                <p:cTn id="330" presetID="21" presetClass="entr" presetSubtype="1" fill="hold" grpId="0" nodeType="clickEffect">
                                  <p:stCondLst>
                                    <p:cond delay="0"/>
                                  </p:stCondLst>
                                  <p:childTnLst>
                                    <p:set>
                                      <p:cBhvr>
                                        <p:cTn id="331" dur="1" fill="hold">
                                          <p:stCondLst>
                                            <p:cond delay="0"/>
                                          </p:stCondLst>
                                        </p:cTn>
                                        <p:tgtEl>
                                          <p:spTgt spid="148"/>
                                        </p:tgtEl>
                                        <p:attrNameLst>
                                          <p:attrName>style.visibility</p:attrName>
                                        </p:attrNameLst>
                                      </p:cBhvr>
                                      <p:to>
                                        <p:strVal val="visible"/>
                                      </p:to>
                                    </p:set>
                                    <p:animEffect transition="in" filter="wheel(1)">
                                      <p:cBhvr>
                                        <p:cTn id="332" dur="2000"/>
                                        <p:tgtEl>
                                          <p:spTgt spid="148"/>
                                        </p:tgtEl>
                                      </p:cBhvr>
                                    </p:animEffect>
                                  </p:childTnLst>
                                </p:cTn>
                              </p:par>
                            </p:childTnLst>
                          </p:cTn>
                        </p:par>
                      </p:childTnLst>
                    </p:cTn>
                  </p:par>
                  <p:par>
                    <p:cTn id="333" fill="hold">
                      <p:stCondLst>
                        <p:cond delay="indefinite"/>
                      </p:stCondLst>
                      <p:childTnLst>
                        <p:par>
                          <p:cTn id="334" fill="hold">
                            <p:stCondLst>
                              <p:cond delay="0"/>
                            </p:stCondLst>
                            <p:childTnLst>
                              <p:par>
                                <p:cTn id="335" presetID="6" presetClass="entr" presetSubtype="16" fill="hold" grpId="0" nodeType="clickEffect">
                                  <p:stCondLst>
                                    <p:cond delay="0"/>
                                  </p:stCondLst>
                                  <p:childTnLst>
                                    <p:set>
                                      <p:cBhvr>
                                        <p:cTn id="336" dur="1" fill="hold">
                                          <p:stCondLst>
                                            <p:cond delay="0"/>
                                          </p:stCondLst>
                                        </p:cTn>
                                        <p:tgtEl>
                                          <p:spTgt spid="149"/>
                                        </p:tgtEl>
                                        <p:attrNameLst>
                                          <p:attrName>style.visibility</p:attrName>
                                        </p:attrNameLst>
                                      </p:cBhvr>
                                      <p:to>
                                        <p:strVal val="visible"/>
                                      </p:to>
                                    </p:set>
                                    <p:animEffect transition="in" filter="circle(in)">
                                      <p:cBhvr>
                                        <p:cTn id="337"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0" grpId="0" animBg="1"/>
      <p:bldP spid="12" grpId="0"/>
      <p:bldP spid="13" grpId="0"/>
      <p:bldP spid="17" grpId="0" animBg="1"/>
      <p:bldP spid="19" grpId="0"/>
      <p:bldP spid="20" grpId="0"/>
      <p:bldP spid="21" grpId="0"/>
      <p:bldP spid="24" grpId="0"/>
      <p:bldP spid="25" grpId="0" animBg="1"/>
      <p:bldP spid="27" grpId="0"/>
      <p:bldP spid="28" grpId="0"/>
      <p:bldP spid="32" grpId="0"/>
      <p:bldP spid="35" grpId="0"/>
      <p:bldP spid="43" grpId="0"/>
      <p:bldP spid="43" grpId="1"/>
      <p:bldP spid="44" grpId="0" animBg="1"/>
      <p:bldP spid="46" grpId="0"/>
      <p:bldP spid="47" grpId="0"/>
      <p:bldP spid="54" grpId="0"/>
      <p:bldP spid="55" grpId="0" animBg="1"/>
      <p:bldP spid="57" grpId="0"/>
      <p:bldP spid="58" grpId="0"/>
      <p:bldP spid="65" grpId="0"/>
      <p:bldP spid="69" grpId="0"/>
      <p:bldP spid="75" grpId="0"/>
      <p:bldP spid="84" grpId="0"/>
      <p:bldP spid="87" grpId="0"/>
      <p:bldP spid="89" grpId="0"/>
      <p:bldP spid="91" grpId="0"/>
      <p:bldP spid="92" grpId="0"/>
      <p:bldP spid="116" grpId="0"/>
      <p:bldP spid="117" grpId="0"/>
      <p:bldP spid="137" grpId="0" animBg="1"/>
      <p:bldP spid="145" grpId="0"/>
      <p:bldP spid="146" grpId="0" animBg="1"/>
      <p:bldP spid="147" grpId="0"/>
      <p:bldP spid="148" grpId="0" animBg="1"/>
      <p:bldP spid="149" grpId="0"/>
      <p:bldP spid="150" grpId="0" animBg="1"/>
      <p:bldP spid="151" grpId="0"/>
      <p:bldP spid="1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768</Words>
  <Application>Microsoft Office PowerPoint</Application>
  <PresentationFormat>On-screen Show (4:3)</PresentationFormat>
  <Paragraphs>244</Paragraphs>
  <Slides>27</Slides>
  <Notes>1</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Times New Roman</vt:lpstr>
      <vt:lpstr>Office Theme</vt:lpstr>
      <vt:lpstr>ASYNCHRONOUS SEQUENTIAL CIRCUITS  &amp; MEMORY DEVICES </vt:lpstr>
      <vt:lpstr>Unit Outcome</vt:lpstr>
      <vt:lpstr>SEQUENTIAL LOGIC</vt:lpstr>
      <vt:lpstr>Asynchronous sequential circuits: </vt:lpstr>
      <vt:lpstr>Types of Asynchronous Circuits</vt:lpstr>
      <vt:lpstr>DESIGN PROCEDURE</vt:lpstr>
      <vt:lpstr>PowerPoint Presentation</vt:lpstr>
      <vt:lpstr>PowerPoint Presentation</vt:lpstr>
      <vt:lpstr>PowerPoint Presentation</vt:lpstr>
      <vt:lpstr>Primitive Flow Table</vt:lpstr>
      <vt:lpstr>Merger Graph</vt:lpstr>
      <vt:lpstr>Reduced Flow Table</vt:lpstr>
      <vt:lpstr>Transition Table</vt:lpstr>
      <vt:lpstr>Implementation</vt:lpstr>
      <vt:lpstr>Traditional Method</vt:lpstr>
      <vt:lpstr>Implementation using SR Latch </vt:lpstr>
      <vt:lpstr>Implementation using SR Latch </vt:lpstr>
      <vt:lpstr>Race Condition</vt:lpstr>
      <vt:lpstr>Critical and Non-Critical Races</vt:lpstr>
      <vt:lpstr>Propagation Delay</vt:lpstr>
      <vt:lpstr>PowerPoint Presentation</vt:lpstr>
      <vt:lpstr>PowerPoint Presentation</vt:lpstr>
      <vt:lpstr>PowerPoint Presentation</vt:lpstr>
      <vt:lpstr>Memory Devices</vt:lpstr>
      <vt:lpstr>RAM-Random Access Memory</vt:lpstr>
      <vt:lpstr>ROM-Read Only Memory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SEQUENTIAL CIRCUITS INTRODUCTION</dc:title>
  <dc:creator>Admin</dc:creator>
  <cp:lastModifiedBy>Admin</cp:lastModifiedBy>
  <cp:revision>54</cp:revision>
  <dcterms:created xsi:type="dcterms:W3CDTF">2020-04-12T07:39:34Z</dcterms:created>
  <dcterms:modified xsi:type="dcterms:W3CDTF">2021-05-31T06:45:14Z</dcterms:modified>
</cp:coreProperties>
</file>